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Play"/>
      <p:regular r:id="rId20"/>
      <p:bold r:id="rId21"/>
    </p:embeddedFont>
    <p:embeddedFont>
      <p:font typeface="Montserrat SemiBol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2E85CC-E7BF-4A34-8A5C-890468470500}">
  <a:tblStyle styleId="{392E85CC-E7BF-4A34-8A5C-890468470500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MontserratSemiBold-regular.fntdata"/><Relationship Id="rId21" Type="http://schemas.openxmlformats.org/officeDocument/2006/relationships/font" Target="fonts/Play-bold.fntdata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198fde08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e1198fde08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1198fde08_1_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e1198fde08_1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1198fde08_1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2e1198fde08_1_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2" name="Google Shape;232;g2e1198fde08_1_1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1198fde08_1_1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e1198fde08_1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1198fde08_1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e1198fde08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1198fde08_1_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e1198fde08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1198fde08_1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e1198fde08_1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1198fde08_1_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e1198fde08_1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1198fde08_1_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e1198fde08_1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1198fde08_1_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e1198fde08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1198fde08_1_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e1198fde08_1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1198fde08_1_1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e1198fde08_1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9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rldefense.com/v3/__https:/d2pn8kiwq2w21t.cloudfront.net/original_images/infographicsuploadsinfographicsfull11358.jpg__;!!FH33M7w!aV0iF-YTug2sV0Fu94bx-vlcF0JCY9WoUDtTAppvKMq24xl1Ftl_RD6V-j8hz2yr8fc-1WfVvzIJK_wWUp-oBbNlW8-Ctg$" TargetMode="External"/><Relationship Id="rId4" Type="http://schemas.openxmlformats.org/officeDocument/2006/relationships/hyperlink" Target="https://urldefense.com/v3/__https:/science.howstuffworks.com/innovation/nasa-inventions/nasa-change-diapers.htm__;!!FH33M7w!aV0iF-YTug2sV0Fu94bx-vlcF0JCY9WoUDtTAppvKMq24xl1Ftl_RD6V-j8hz2yr8fc-1WfVvzIJK_wWUp-oBbOQgnrwJA$" TargetMode="External"/><Relationship Id="rId5" Type="http://schemas.openxmlformats.org/officeDocument/2006/relationships/hyperlink" Target="https://urldefense.com/v3/__https:/science.howstuffworks.com/innovation/nasa-inventions/nasa-change-diapers.htm__;!!FH33M7w!aV0iF-YTug2sV0Fu94bx-vlcF0JCY9WoUDtTAppvKMq24xl1Ftl_RD6V-j8hz2yr8fc-1WfVvzIJK_wWUp-oBbOQgnrwJA$" TargetMode="External"/><Relationship Id="rId6" Type="http://schemas.openxmlformats.org/officeDocument/2006/relationships/hyperlink" Target="https://urldefense.com/v3/__https:/www.littleinventors.org/books/little-inventors-in-space__;!!FH33M7w!aV0iF-YTug2sV0Fu94bx-vlcF0JCY9WoUDtTAppvKMq24xl1Ftl_RD6V-j8hz2yr8fc-1WfVvzIJK_wWUp-oBbM50AkP-Q$" TargetMode="External"/><Relationship Id="rId7" Type="http://schemas.openxmlformats.org/officeDocument/2006/relationships/image" Target="../media/image19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urldefense.com/v3/__https:/www.goethe.de/prj/sff/en/m/faw/det.cfm?filmId=367__;!!FH33M7w!YGYtQz1G1MuVvrVaLQbCbUnFeKqTKS9VyiPz9xomQVCVbZmG-0y2H6sxbuwtzg9iD5XsqWooIcs$" TargetMode="External"/><Relationship Id="rId5" Type="http://schemas.openxmlformats.org/officeDocument/2006/relationships/hyperlink" Target="https://urldefense.com/v3/__https:/www.express.co.uk/news/uk/1762728/windsor-inventor-girl-youngest-patent-snow-robot__;!!FH33M7w!YGYtQz1G1MuVvrVaLQbCbUnFeKqTKS9VyiPz9xomQVCVbZmG-0y2H6sxbuwtzg9iD5XsfW33pOg$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hyperlink" Target="http://www.youtube.com/watch?v=hblRZW26qis" TargetMode="External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hyperlink" Target="http://www.youtube.com/watch?v=BXavpLJtHII" TargetMode="External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2pn8kiwq2w21t.cloudfront.net/original_images/infographicsuploadsinfographicsfull11358.jpg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d2pn8kiwq2w21t.cloudfront.net/original_images/infographicsuploadsinfographicsfull11358.jpg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361210" y="1524000"/>
            <a:ext cx="6421582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Partnership​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Resource Plan​</a:t>
            </a:r>
            <a:endParaRPr sz="1100"/>
          </a:p>
        </p:txBody>
      </p:sp>
      <p:grpSp>
        <p:nvGrpSpPr>
          <p:cNvPr id="130" name="Google Shape;130;p25"/>
          <p:cNvGrpSpPr/>
          <p:nvPr/>
        </p:nvGrpSpPr>
        <p:grpSpPr>
          <a:xfrm>
            <a:off x="3463638" y="759919"/>
            <a:ext cx="2216725" cy="573684"/>
            <a:chOff x="4556584" y="1013225"/>
            <a:chExt cx="2955633" cy="764912"/>
          </a:xfrm>
        </p:grpSpPr>
        <p:pic>
          <p:nvPicPr>
            <p:cNvPr id="131" name="Google Shape;13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132" name="Google Shape;13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25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0" y="0"/>
            <a:ext cx="4618201" cy="51435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526604" y="3505200"/>
            <a:ext cx="3678774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Mike Mongo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Live Lessons</a:t>
            </a:r>
            <a:endParaRPr sz="1100"/>
          </a:p>
        </p:txBody>
      </p:sp>
      <p:grpSp>
        <p:nvGrpSpPr>
          <p:cNvPr id="221" name="Google Shape;221;p34"/>
          <p:cNvGrpSpPr/>
          <p:nvPr/>
        </p:nvGrpSpPr>
        <p:grpSpPr>
          <a:xfrm>
            <a:off x="616921" y="2751573"/>
            <a:ext cx="2216725" cy="573684"/>
            <a:chOff x="4556584" y="1013225"/>
            <a:chExt cx="2955633" cy="764912"/>
          </a:xfrm>
        </p:grpSpPr>
        <p:pic>
          <p:nvPicPr>
            <p:cNvPr id="222" name="Google Shape;22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23" name="Google Shape;223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4" name="Google Shape;224;p34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5" name="Google Shape;225;p34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26" name="Google Shape;226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8" name="Google Shape;228;p34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73C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/>
        </p:nvSpPr>
        <p:spPr>
          <a:xfrm>
            <a:off x="1361210" y="1604671"/>
            <a:ext cx="6421582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Understand the challenges of living and working in space and invent a device or solution to address one of these challenges</a:t>
            </a:r>
            <a:endParaRPr sz="1100"/>
          </a:p>
        </p:txBody>
      </p:sp>
      <p:sp>
        <p:nvSpPr>
          <p:cNvPr id="235" name="Google Shape;235;p35"/>
          <p:cNvSpPr txBox="1"/>
          <p:nvPr/>
        </p:nvSpPr>
        <p:spPr>
          <a:xfrm>
            <a:off x="5939597" y="253278"/>
            <a:ext cx="300989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3 – Careers and Inventions​</a:t>
            </a:r>
            <a:endParaRPr sz="1100"/>
          </a:p>
        </p:txBody>
      </p:sp>
      <p:grpSp>
        <p:nvGrpSpPr>
          <p:cNvPr id="236" name="Google Shape;236;p35"/>
          <p:cNvGrpSpPr/>
          <p:nvPr/>
        </p:nvGrpSpPr>
        <p:grpSpPr>
          <a:xfrm>
            <a:off x="286960" y="253278"/>
            <a:ext cx="916425" cy="237169"/>
            <a:chOff x="4556584" y="1013225"/>
            <a:chExt cx="2955633" cy="764912"/>
          </a:xfrm>
        </p:grpSpPr>
        <p:pic>
          <p:nvPicPr>
            <p:cNvPr id="237" name="Google Shape;237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38" name="Google Shape;238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9" name="Google Shape;239;p35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0" name="Google Shape;240;p35"/>
          <p:cNvSpPr txBox="1"/>
          <p:nvPr/>
        </p:nvSpPr>
        <p:spPr>
          <a:xfrm>
            <a:off x="1361210" y="676708"/>
            <a:ext cx="6421582" cy="405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3 Activity</a:t>
            </a:r>
            <a:endParaRPr sz="1100"/>
          </a:p>
        </p:txBody>
      </p:sp>
      <p:sp>
        <p:nvSpPr>
          <p:cNvPr id="241" name="Google Shape;241;p35"/>
          <p:cNvSpPr txBox="1"/>
          <p:nvPr/>
        </p:nvSpPr>
        <p:spPr>
          <a:xfrm>
            <a:off x="1361210" y="2390735"/>
            <a:ext cx="6421582" cy="9348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mission, should you choose to accept it:</a:t>
            </a:r>
            <a:endParaRPr sz="1100"/>
          </a:p>
        </p:txBody>
      </p:sp>
      <p:sp>
        <p:nvSpPr>
          <p:cNvPr id="242" name="Google Shape;242;p35"/>
          <p:cNvSpPr txBox="1"/>
          <p:nvPr/>
        </p:nvSpPr>
        <p:spPr>
          <a:xfrm>
            <a:off x="1777171" y="3580755"/>
            <a:ext cx="5589659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an invention to be used in Space (or on ground zero) to solve a problem!</a:t>
            </a:r>
            <a:endParaRPr sz="1100"/>
          </a:p>
        </p:txBody>
      </p:sp>
      <p:grpSp>
        <p:nvGrpSpPr>
          <p:cNvPr id="243" name="Google Shape;243;p35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44" name="Google Shape;244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6" name="Google Shape;246;p35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36"/>
          <p:cNvGrpSpPr/>
          <p:nvPr/>
        </p:nvGrpSpPr>
        <p:grpSpPr>
          <a:xfrm>
            <a:off x="565162" y="4065993"/>
            <a:ext cx="2216725" cy="573684"/>
            <a:chOff x="4556584" y="1013225"/>
            <a:chExt cx="2955633" cy="764912"/>
          </a:xfrm>
        </p:grpSpPr>
        <p:pic>
          <p:nvPicPr>
            <p:cNvPr id="252" name="Google Shape;252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253" name="Google Shape;253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4" name="Google Shape;254;p36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526604" y="3505200"/>
            <a:ext cx="3678774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Careers and Inventions</a:t>
            </a:r>
            <a:endParaRPr sz="1100"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616921" y="2275580"/>
            <a:ext cx="2216725" cy="573684"/>
            <a:chOff x="4556584" y="1013225"/>
            <a:chExt cx="2955633" cy="764912"/>
          </a:xfrm>
        </p:grpSpPr>
        <p:pic>
          <p:nvPicPr>
            <p:cNvPr id="140" name="Google Shape;14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13225"/>
              <a:ext cx="1416216" cy="681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white letter on a black background&#10;&#10;Description automatically generated" id="141" name="Google Shape;141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" name="Google Shape;142;p26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3" name="Google Shape;143;p26"/>
          <p:cNvSpPr txBox="1"/>
          <p:nvPr/>
        </p:nvSpPr>
        <p:spPr>
          <a:xfrm>
            <a:off x="526605" y="2939667"/>
            <a:ext cx="143780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3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7"/>
          <p:cNvGraphicFramePr/>
          <p:nvPr/>
        </p:nvGraphicFramePr>
        <p:xfrm>
          <a:off x="408708" y="85840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{392E85CC-E7BF-4A34-8A5C-890468470500}</a:tableStyleId>
              </a:tblPr>
              <a:tblGrid>
                <a:gridCol w="1677775"/>
                <a:gridCol w="1677775"/>
                <a:gridCol w="1677775"/>
                <a:gridCol w="1677775"/>
                <a:gridCol w="1677775"/>
              </a:tblGrid>
              <a:tr h="48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 work​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Mike Mongo Lessons ​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Post Session Lessons​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STEAM Resources​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rgbClr val="0F073C"/>
                    </a:solidFill>
                  </a:tcPr>
                </a:tc>
              </a:tr>
              <a:tr h="48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Activities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Inventors and Inventions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Inventions that we use from Space.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20 Inventions we wouldn’t have without space travel- NASA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infographicsuploadsinfographicsfull11358.jpg (1000×8783) (d2pn8kiwq2w21t.cloudfront.net) [d2pn8kiwq2w21t.cloudfront.net</a:t>
                      </a: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].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RM inventions. 50 year video.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Mike Mongo- cool inventions that are used in space.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What problems do they solve?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Careers in space and potential jobs of the future. Mike- what do your colleagues do- example of cool jobs in space.  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Jobs of the future. 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SaxaVord careers/interviews?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How stuff works.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Inventors/gadgets in Space.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Activity:  Create an invention to be used on Earth or in Space to solve a problem or just a great idea to make life easier.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RM turns 50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https://youtu.be/hblRZW26qis?si=Maq-9pAfu33SUnEO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How did NASA change diapers forever? | HowStuffWorks [science.howstuffworks.com]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Little Inventors In Space: Little Inventors [littleinventors.org]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49" name="Google Shape;149;p27"/>
          <p:cNvSpPr txBox="1"/>
          <p:nvPr/>
        </p:nvSpPr>
        <p:spPr>
          <a:xfrm>
            <a:off x="301337" y="290945"/>
            <a:ext cx="6421582" cy="405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3: Careers and Inventions</a:t>
            </a:r>
            <a:endParaRPr sz="1100"/>
          </a:p>
        </p:txBody>
      </p:sp>
      <p:grpSp>
        <p:nvGrpSpPr>
          <p:cNvPr id="150" name="Google Shape;150;p27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151" name="Google Shape;151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3" name="Google Shape;153;p27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301337" y="290945"/>
            <a:ext cx="6421582" cy="7425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 Lesson 3: Whole class activity- </a:t>
            </a:r>
            <a:b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Careers and Inventions</a:t>
            </a:r>
            <a:endParaRPr sz="1100"/>
          </a:p>
        </p:txBody>
      </p:sp>
      <p:sp>
        <p:nvSpPr>
          <p:cNvPr id="159" name="Google Shape;159;p28"/>
          <p:cNvSpPr txBox="1"/>
          <p:nvPr/>
        </p:nvSpPr>
        <p:spPr>
          <a:xfrm>
            <a:off x="347949" y="1164729"/>
            <a:ext cx="3436121" cy="6270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Inventors and Inventions</a:t>
            </a:r>
            <a:endParaRPr sz="1100"/>
          </a:p>
          <a:p>
            <a:pPr indent="-33655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What is an inventor?</a:t>
            </a:r>
            <a:endParaRPr sz="1100"/>
          </a:p>
        </p:txBody>
      </p:sp>
      <p:pic>
        <p:nvPicPr>
          <p:cNvPr descr="A child wearing goggles and holding a toy rocket&#10;&#10;Description automatically generated"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452" y="1164729"/>
            <a:ext cx="3891069" cy="33627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61" name="Google Shape;161;p28"/>
          <p:cNvSpPr txBox="1"/>
          <p:nvPr/>
        </p:nvSpPr>
        <p:spPr>
          <a:xfrm>
            <a:off x="347949" y="2121368"/>
            <a:ext cx="3436121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Young Inventors </a:t>
            </a:r>
            <a:endParaRPr sz="1100"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Warm Bath</a:t>
            </a:r>
            <a:b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https://www.goethe.de/prj/sff/en/m/faw/det.cfm?filmId=367 [goethe.de]</a:t>
            </a:r>
            <a:endParaRPr b="0" i="0" sz="1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Snow Plough Robot</a:t>
            </a:r>
            <a:b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https://www.express.co.uk/news/uk/1762728/windsor-inventor-girl-youngest-patent-snow-robot [express.co.uk].</a:t>
            </a:r>
            <a:endParaRPr b="0" i="0" sz="1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28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163" name="Google Shape;163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28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4525799" y="0"/>
            <a:ext cx="4618201" cy="51435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4739628" y="290945"/>
            <a:ext cx="4201651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 Lesson 3 Whole class activity - </a:t>
            </a:r>
            <a:b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en" sz="2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Careers and Inventions</a:t>
            </a:r>
            <a:endParaRPr sz="1100"/>
          </a:p>
        </p:txBody>
      </p:sp>
      <p:sp>
        <p:nvSpPr>
          <p:cNvPr id="172" name="Google Shape;172;p29"/>
          <p:cNvSpPr txBox="1"/>
          <p:nvPr/>
        </p:nvSpPr>
        <p:spPr>
          <a:xfrm>
            <a:off x="4739628" y="1921698"/>
            <a:ext cx="4111074" cy="23006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think of any inventors and inventions that have launched in your lifetime?</a:t>
            </a:r>
            <a:endParaRPr sz="1100"/>
          </a:p>
          <a:p>
            <a:pPr indent="-33655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difference between space and earth (Eat, sleep, live, travel)</a:t>
            </a:r>
            <a:endParaRPr sz="1100"/>
          </a:p>
          <a:p>
            <a:pPr indent="-33655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 years of RM</a:t>
            </a:r>
            <a:endParaRPr sz="1100"/>
          </a:p>
          <a:p>
            <a:pPr indent="-33655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 inventions we use everyday</a:t>
            </a:r>
            <a:endParaRPr sz="1100"/>
          </a:p>
          <a:p>
            <a:pPr indent="-33655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inventions from Space- NASA</a:t>
            </a:r>
            <a:endParaRPr sz="1100"/>
          </a:p>
        </p:txBody>
      </p:sp>
      <p:grpSp>
        <p:nvGrpSpPr>
          <p:cNvPr id="173" name="Google Shape;173;p29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174" name="Google Shape;17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6" name="Google Shape;176;p29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0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182" name="Google Shape;182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Google Shape;184;p30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Raising the game for future generations is no easy mission. Over the last 50 years RM have pioneered the use of new technologies transforming the learning environment for future generations.&#10;Here's to the incredible journey we have been on since 1973, and to the legacy our hardworking employees continue to deliver on. #RM50" id="185" name="Google Shape;185;p30" title="RM's 50th Anniversar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48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1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191" name="Google Shape;19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3" name="Google Shape;193;p31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Today we embark on a journey through the universe of innovation with 5 space inventions we use everyday. We will see how space research has woven marvels into the fabric of our existence, from scratch-resistant lenses to advanced water filters. These everyday technologies, once reserved for astronauts, now enhance our lives on Earth.&#10;&#10;🚀 Featured Technologies:&#10;- Scratch-Resistant Lenses: See the world more clearly.&#10;- Infrared Ear Thermometers: Quick, hygienic health checks.&#10;- Cordless Tools: Freedom to build and repair anywhere.&#10;- Memory Foam: Unmatched comfort for restful sleep.&#10;- Water Filters: Pure water for a healthy life.&#10;&#10;🌟 Why Watch?:&#10;- Uncover the cosmic origins of everyday items.&#10;- Learn how space innovations impact your daily routine.&#10;- Get inspired by the ingenuity of space technology.&#10;&#10;👍 Support The Channel:&#10;- Like, share, and comment to join the conversation.&#10;- Subscribe for more content on the universe and beyond.&#10;&#10;🔗 Stay Connected:&#10;- Follow on social media for more&#10;&#10;Instagram - https://www.instagram.com/beyondnaturespace?igsh=cWt3bXdudjM1NnUy&amp;utm_source=qr&#10;&#10;TikTok -https://www.tiktok.com/@beyondnaturespace?_t=8khHEaUf0zd&amp;_r=1&#10;&#10;#innovation  #science  #technology  #space  #beyondnature" id="194" name="Google Shape;194;p31" title="5 Space Inventions We Use Everyda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4221" t="0"/>
          <a:stretch/>
        </p:blipFill>
        <p:spPr>
          <a:xfrm>
            <a:off x="-79544" y="0"/>
            <a:ext cx="7200900" cy="34174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3127861" y="3760652"/>
            <a:ext cx="2888279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sng" cap="none" strike="noStrike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5"/>
              </a:rPr>
              <a:t>20 Inventions from Space</a:t>
            </a:r>
            <a:endParaRPr b="0" i="0" sz="2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1" name="Google Shape;201;p32"/>
          <p:cNvGrpSpPr/>
          <p:nvPr/>
        </p:nvGrpSpPr>
        <p:grpSpPr>
          <a:xfrm>
            <a:off x="7912048" y="4760651"/>
            <a:ext cx="885368" cy="188600"/>
            <a:chOff x="4579219" y="1062895"/>
            <a:chExt cx="2932273" cy="624629"/>
          </a:xfrm>
        </p:grpSpPr>
        <p:pic>
          <p:nvPicPr>
            <p:cNvPr id="202" name="Google Shape;202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726" y="1062895"/>
              <a:ext cx="141476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4" name="Google Shape;204;p32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301337" y="669564"/>
            <a:ext cx="6421582" cy="405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Where do I start?</a:t>
            </a:r>
            <a:endParaRPr sz="1100"/>
          </a:p>
        </p:txBody>
      </p:sp>
      <p:sp>
        <p:nvSpPr>
          <p:cNvPr id="210" name="Google Shape;210;p33"/>
          <p:cNvSpPr txBox="1"/>
          <p:nvPr/>
        </p:nvSpPr>
        <p:spPr>
          <a:xfrm>
            <a:off x="347949" y="1075445"/>
            <a:ext cx="343612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find great ideas everywhere, you just need to look closely…</a:t>
            </a:r>
            <a:endParaRPr sz="1100"/>
          </a:p>
        </p:txBody>
      </p:sp>
      <p:grpSp>
        <p:nvGrpSpPr>
          <p:cNvPr id="211" name="Google Shape;211;p33"/>
          <p:cNvGrpSpPr/>
          <p:nvPr/>
        </p:nvGrpSpPr>
        <p:grpSpPr>
          <a:xfrm>
            <a:off x="7912048" y="4760650"/>
            <a:ext cx="885586" cy="215959"/>
            <a:chOff x="4579219" y="1062895"/>
            <a:chExt cx="2932998" cy="715242"/>
          </a:xfrm>
        </p:grpSpPr>
        <p:pic>
          <p:nvPicPr>
            <p:cNvPr id="212" name="Google Shape;21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1" y="1062895"/>
              <a:ext cx="1416216" cy="58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p33"/>
            <p:cNvCxnSpPr/>
            <p:nvPr/>
          </p:nvCxnSpPr>
          <p:spPr>
            <a:xfrm rot="10800000">
              <a:off x="5745018" y="1077924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