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Play"/>
      <p:regular r:id="rId21"/>
      <p:bold r:id="rId22"/>
    </p:embeddedFont>
    <p:embeddedFont>
      <p:font typeface="Montserrat SemiBol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33066D-C9CA-407C-8FC9-5282E4B96550}">
  <a:tblStyle styleId="{A133066D-C9CA-407C-8FC9-5282E4B96550}"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Play-bold.fntdata"/><Relationship Id="rId21" Type="http://schemas.openxmlformats.org/officeDocument/2006/relationships/font" Target="fonts/Play-regular.fntdata"/><Relationship Id="rId24" Type="http://schemas.openxmlformats.org/officeDocument/2006/relationships/font" Target="fonts/MontserratSemiBold-bold.fntdata"/><Relationship Id="rId23" Type="http://schemas.openxmlformats.org/officeDocument/2006/relationships/font" Target="fonts/Montserrat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SemiBold-boldItalic.fntdata"/><Relationship Id="rId25" Type="http://schemas.openxmlformats.org/officeDocument/2006/relationships/font" Target="fonts/MontserratSemi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1169cb1bc_5_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e1169cb1bc_5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1169cb1bc_5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e1169cb1bc_5_1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Ask the children to think about what is around Shetland/Unst, where the rockets will be going, and how many people they think live in the area. </a:t>
            </a:r>
            <a:endParaRPr/>
          </a:p>
          <a:p>
            <a:pPr indent="0" lvl="0" marL="0" rtl="0" algn="l">
              <a:spcBef>
                <a:spcPts val="0"/>
              </a:spcBef>
              <a:spcAft>
                <a:spcPts val="0"/>
              </a:spcAft>
              <a:buNone/>
            </a:pPr>
            <a:r>
              <a:t/>
            </a:r>
            <a:endParaRPr/>
          </a:p>
        </p:txBody>
      </p:sp>
      <p:sp>
        <p:nvSpPr>
          <p:cNvPr id="243" name="Google Shape;243;g2e1169cb1bc_5_1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e1169cb1bc_5_20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e1169cb1bc_5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e1169cb1bc_5_21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e1169cb1bc_5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e1169cb1bc_5_2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e1169cb1bc_5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e1169cb1bc_5_8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e1169cb1bc_5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1169cb1bc_5_9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e1169cb1bc_5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1169cb1bc_5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e1169cb1bc_5_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Ask the children to think about what is around Shetland/Unst, where the rockets will be going, and how many people they think live in the area. </a:t>
            </a:r>
            <a:endParaRPr/>
          </a:p>
          <a:p>
            <a:pPr indent="0" lvl="0" marL="0" rtl="0" algn="l">
              <a:spcBef>
                <a:spcPts val="0"/>
              </a:spcBef>
              <a:spcAft>
                <a:spcPts val="0"/>
              </a:spcAft>
              <a:buNone/>
            </a:pPr>
            <a:r>
              <a:t/>
            </a:r>
            <a:endParaRPr/>
          </a:p>
        </p:txBody>
      </p:sp>
      <p:sp>
        <p:nvSpPr>
          <p:cNvPr id="157" name="Google Shape;157;g2e1169cb1bc_5_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1169cb1bc_5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e1169cb1bc_5_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Ask the children to think about what is around Shetland/Unst, where the rockets will be going, and how many people they think live in the area. </a:t>
            </a:r>
            <a:endParaRPr/>
          </a:p>
          <a:p>
            <a:pPr indent="0" lvl="0" marL="0" rtl="0" algn="l">
              <a:spcBef>
                <a:spcPts val="0"/>
              </a:spcBef>
              <a:spcAft>
                <a:spcPts val="0"/>
              </a:spcAft>
              <a:buNone/>
            </a:pPr>
            <a:r>
              <a:t/>
            </a:r>
            <a:endParaRPr/>
          </a:p>
        </p:txBody>
      </p:sp>
      <p:sp>
        <p:nvSpPr>
          <p:cNvPr id="174" name="Google Shape;174;g2e1169cb1bc_5_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1169cb1bc_5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e1169cb1bc_5_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Ask the children to think about what is around Shetland/Unst, where the rockets will be going, and how many people they think live in the area. </a:t>
            </a:r>
            <a:endParaRPr/>
          </a:p>
          <a:p>
            <a:pPr indent="0" lvl="0" marL="0" rtl="0" algn="l">
              <a:spcBef>
                <a:spcPts val="0"/>
              </a:spcBef>
              <a:spcAft>
                <a:spcPts val="0"/>
              </a:spcAft>
              <a:buNone/>
            </a:pPr>
            <a:r>
              <a:t/>
            </a:r>
            <a:endParaRPr/>
          </a:p>
        </p:txBody>
      </p:sp>
      <p:sp>
        <p:nvSpPr>
          <p:cNvPr id="190" name="Google Shape;190;g2e1169cb1bc_5_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1169cb1bc_5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e1169cb1bc_5_1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 </a:t>
            </a:r>
            <a:endParaRPr/>
          </a:p>
          <a:p>
            <a:pPr indent="0" lvl="0" marL="0" rtl="0" algn="l">
              <a:spcBef>
                <a:spcPts val="0"/>
              </a:spcBef>
              <a:spcAft>
                <a:spcPts val="0"/>
              </a:spcAft>
              <a:buNone/>
            </a:pPr>
            <a:r>
              <a:t/>
            </a:r>
            <a:endParaRPr/>
          </a:p>
        </p:txBody>
      </p:sp>
      <p:sp>
        <p:nvSpPr>
          <p:cNvPr id="206" name="Google Shape;206;g2e1169cb1bc_5_1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1169cb1bc_5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e1169cb1bc_5_1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e1169cb1bc_5_1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e1169cb1bc_5_17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e1169cb1bc_5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400"/>
              </a:spcBef>
              <a:spcAft>
                <a:spcPts val="0"/>
              </a:spcAft>
              <a:buClr>
                <a:srgbClr val="757575"/>
              </a:buClr>
              <a:buSzPts val="1500"/>
              <a:buNone/>
              <a:defRPr sz="1500">
                <a:solidFill>
                  <a:srgbClr val="757575"/>
                </a:solidFill>
              </a:defRPr>
            </a:lvl2pPr>
            <a:lvl3pPr indent="-228600" lvl="2" marL="1371600" algn="l">
              <a:lnSpc>
                <a:spcPct val="90000"/>
              </a:lnSpc>
              <a:spcBef>
                <a:spcPts val="400"/>
              </a:spcBef>
              <a:spcAft>
                <a:spcPts val="0"/>
              </a:spcAft>
              <a:buClr>
                <a:srgbClr val="757575"/>
              </a:buClr>
              <a:buSzPts val="1400"/>
              <a:buNone/>
              <a:defRPr sz="1400">
                <a:solidFill>
                  <a:srgbClr val="757575"/>
                </a:solidFill>
              </a:defRPr>
            </a:lvl3pPr>
            <a:lvl4pPr indent="-228600" lvl="3" marL="1828800" algn="l">
              <a:lnSpc>
                <a:spcPct val="90000"/>
              </a:lnSpc>
              <a:spcBef>
                <a:spcPts val="400"/>
              </a:spcBef>
              <a:spcAft>
                <a:spcPts val="0"/>
              </a:spcAft>
              <a:buClr>
                <a:srgbClr val="757575"/>
              </a:buClr>
              <a:buSzPts val="1200"/>
              <a:buNone/>
              <a:defRPr sz="1200">
                <a:solidFill>
                  <a:srgbClr val="757575"/>
                </a:solidFill>
              </a:defRPr>
            </a:lvl4pPr>
            <a:lvl5pPr indent="-228600" lvl="4" marL="2286000" algn="l">
              <a:lnSpc>
                <a:spcPct val="9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Play"/>
              <a:buNone/>
              <a:defRPr b="0" i="0" sz="3300" u="none" cap="none" strike="noStrik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757575"/>
                </a:solidFill>
                <a:latin typeface="Arial"/>
                <a:ea typeface="Arial"/>
                <a:cs typeface="Arial"/>
                <a:sym typeface="Arial"/>
              </a:defRPr>
            </a:lvl1pPr>
            <a:lvl2pPr indent="0" lvl="1" marL="0" marR="0" rtl="0" algn="r">
              <a:spcBef>
                <a:spcPts val="0"/>
              </a:spcBef>
              <a:buNone/>
              <a:defRPr b="0" i="0" sz="900" u="none" cap="none" strike="noStrike">
                <a:solidFill>
                  <a:srgbClr val="757575"/>
                </a:solidFill>
                <a:latin typeface="Arial"/>
                <a:ea typeface="Arial"/>
                <a:cs typeface="Arial"/>
                <a:sym typeface="Arial"/>
              </a:defRPr>
            </a:lvl2pPr>
            <a:lvl3pPr indent="0" lvl="2" marL="0" marR="0" rtl="0" algn="r">
              <a:spcBef>
                <a:spcPts val="0"/>
              </a:spcBef>
              <a:buNone/>
              <a:defRPr b="0" i="0" sz="900" u="none" cap="none" strike="noStrike">
                <a:solidFill>
                  <a:srgbClr val="757575"/>
                </a:solidFill>
                <a:latin typeface="Arial"/>
                <a:ea typeface="Arial"/>
                <a:cs typeface="Arial"/>
                <a:sym typeface="Arial"/>
              </a:defRPr>
            </a:lvl3pPr>
            <a:lvl4pPr indent="0" lvl="3" marL="0" marR="0" rtl="0" algn="r">
              <a:spcBef>
                <a:spcPts val="0"/>
              </a:spcBef>
              <a:buNone/>
              <a:defRPr b="0" i="0" sz="900" u="none" cap="none" strike="noStrike">
                <a:solidFill>
                  <a:srgbClr val="757575"/>
                </a:solidFill>
                <a:latin typeface="Arial"/>
                <a:ea typeface="Arial"/>
                <a:cs typeface="Arial"/>
                <a:sym typeface="Arial"/>
              </a:defRPr>
            </a:lvl4pPr>
            <a:lvl5pPr indent="0" lvl="4" marL="0" marR="0" rtl="0" algn="r">
              <a:spcBef>
                <a:spcPts val="0"/>
              </a:spcBef>
              <a:buNone/>
              <a:defRPr b="0" i="0" sz="900" u="none" cap="none" strike="noStrike">
                <a:solidFill>
                  <a:srgbClr val="757575"/>
                </a:solidFill>
                <a:latin typeface="Arial"/>
                <a:ea typeface="Arial"/>
                <a:cs typeface="Arial"/>
                <a:sym typeface="Arial"/>
              </a:defRPr>
            </a:lvl5pPr>
            <a:lvl6pPr indent="0" lvl="5" marL="0" marR="0" rtl="0" algn="r">
              <a:spcBef>
                <a:spcPts val="0"/>
              </a:spcBef>
              <a:buNone/>
              <a:defRPr b="0" i="0" sz="900" u="none" cap="none" strike="noStrike">
                <a:solidFill>
                  <a:srgbClr val="757575"/>
                </a:solidFill>
                <a:latin typeface="Arial"/>
                <a:ea typeface="Arial"/>
                <a:cs typeface="Arial"/>
                <a:sym typeface="Arial"/>
              </a:defRPr>
            </a:lvl6pPr>
            <a:lvl7pPr indent="0" lvl="6" marL="0" marR="0" rtl="0" algn="r">
              <a:spcBef>
                <a:spcPts val="0"/>
              </a:spcBef>
              <a:buNone/>
              <a:defRPr b="0" i="0" sz="900" u="none" cap="none" strike="noStrike">
                <a:solidFill>
                  <a:srgbClr val="757575"/>
                </a:solidFill>
                <a:latin typeface="Arial"/>
                <a:ea typeface="Arial"/>
                <a:cs typeface="Arial"/>
                <a:sym typeface="Arial"/>
              </a:defRPr>
            </a:lvl7pPr>
            <a:lvl8pPr indent="0" lvl="7" marL="0" marR="0" rtl="0" algn="r">
              <a:spcBef>
                <a:spcPts val="0"/>
              </a:spcBef>
              <a:buNone/>
              <a:defRPr b="0" i="0" sz="900" u="none" cap="none" strike="noStrike">
                <a:solidFill>
                  <a:srgbClr val="757575"/>
                </a:solidFill>
                <a:latin typeface="Arial"/>
                <a:ea typeface="Arial"/>
                <a:cs typeface="Arial"/>
                <a:sym typeface="Arial"/>
              </a:defRPr>
            </a:lvl8pPr>
            <a:lvl9pPr indent="0" lvl="8" marL="0" marR="0" rtl="0" algn="r">
              <a:spcBef>
                <a:spcPts val="0"/>
              </a:spcBef>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9.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www.google.com/maps/place/Lamba+Ness/@60.8168161,-0.7774892,15z/data=!3m1!4b1!4m6!3m5!1s0x489fbb1edcd11a01:0x601a1650350cde1b!8m2!3d60.8168065!4d-0.7671895!16s%2Fg%2F11h7h_c8jx?entry=ttu" TargetMode="External"/><Relationship Id="rId4" Type="http://schemas.openxmlformats.org/officeDocument/2006/relationships/image" Target="../media/image13.jpg"/><Relationship Id="rId5" Type="http://schemas.openxmlformats.org/officeDocument/2006/relationships/image" Target="../media/image9.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hyperlink" Target="http://drive.google.com/file/d/1uaN_lweMAFoFFDwVQclvpZPvDfcw0ODa/view" TargetMode="External"/><Relationship Id="rId8"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5.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5.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www.youtube.com/watch?v=Kn1EGiLm24w" TargetMode="Externa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5.png"/><Relationship Id="rId7"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5"/>
          <p:cNvSpPr txBox="1"/>
          <p:nvPr/>
        </p:nvSpPr>
        <p:spPr>
          <a:xfrm>
            <a:off x="1361210" y="1524000"/>
            <a:ext cx="6421582" cy="103105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3800" u="none" cap="none" strike="noStrike">
                <a:solidFill>
                  <a:schemeClr val="lt1"/>
                </a:solidFill>
                <a:latin typeface="Montserrat SemiBold"/>
                <a:ea typeface="Montserrat SemiBold"/>
                <a:cs typeface="Montserrat SemiBold"/>
                <a:sym typeface="Montserrat SemiBold"/>
              </a:rPr>
              <a:t>Partnership​</a:t>
            </a:r>
            <a:endParaRPr sz="1100"/>
          </a:p>
          <a:p>
            <a:pPr indent="0" lvl="0" marL="0" marR="0" rtl="0" algn="ctr">
              <a:lnSpc>
                <a:spcPct val="100000"/>
              </a:lnSpc>
              <a:spcBef>
                <a:spcPts val="0"/>
              </a:spcBef>
              <a:spcAft>
                <a:spcPts val="0"/>
              </a:spcAft>
              <a:buNone/>
            </a:pPr>
            <a:r>
              <a:rPr b="0" i="0" lang="en" sz="3800" u="none" cap="none" strike="noStrike">
                <a:solidFill>
                  <a:schemeClr val="lt1"/>
                </a:solidFill>
                <a:latin typeface="Montserrat SemiBold"/>
                <a:ea typeface="Montserrat SemiBold"/>
                <a:cs typeface="Montserrat SemiBold"/>
                <a:sym typeface="Montserrat SemiBold"/>
              </a:rPr>
              <a:t>Resource Plan​</a:t>
            </a:r>
            <a:endParaRPr sz="1100"/>
          </a:p>
        </p:txBody>
      </p:sp>
      <p:grpSp>
        <p:nvGrpSpPr>
          <p:cNvPr id="130" name="Google Shape;130;p25"/>
          <p:cNvGrpSpPr/>
          <p:nvPr/>
        </p:nvGrpSpPr>
        <p:grpSpPr>
          <a:xfrm>
            <a:off x="3463638" y="759919"/>
            <a:ext cx="2216725" cy="573684"/>
            <a:chOff x="4556584" y="1013225"/>
            <a:chExt cx="2955633" cy="764912"/>
          </a:xfrm>
        </p:grpSpPr>
        <p:pic>
          <p:nvPicPr>
            <p:cNvPr id="131" name="Google Shape;131;p25"/>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32" name="Google Shape;132;p25"/>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133" name="Google Shape;133;p25"/>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244" name="Shape 244"/>
        <p:cNvGrpSpPr/>
        <p:nvPr/>
      </p:nvGrpSpPr>
      <p:grpSpPr>
        <a:xfrm>
          <a:off x="0" y="0"/>
          <a:ext cx="0" cy="0"/>
          <a:chOff x="0" y="0"/>
          <a:chExt cx="0" cy="0"/>
        </a:xfrm>
      </p:grpSpPr>
      <p:sp>
        <p:nvSpPr>
          <p:cNvPr id="245" name="Google Shape;245;p34"/>
          <p:cNvSpPr/>
          <p:nvPr/>
        </p:nvSpPr>
        <p:spPr>
          <a:xfrm>
            <a:off x="3737656" y="1126678"/>
            <a:ext cx="3113036" cy="3024862"/>
          </a:xfrm>
          <a:prstGeom prst="ellipse">
            <a:avLst/>
          </a:prstGeom>
          <a:noFill/>
          <a:ln cap="flat" cmpd="sng" w="190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6" name="Google Shape;246;p34"/>
          <p:cNvSpPr/>
          <p:nvPr/>
        </p:nvSpPr>
        <p:spPr>
          <a:xfrm>
            <a:off x="5396645" y="1126678"/>
            <a:ext cx="3113035" cy="3024862"/>
          </a:xfrm>
          <a:prstGeom prst="ellipse">
            <a:avLst/>
          </a:prstGeom>
          <a:noFill/>
          <a:ln cap="flat" cmpd="sng" w="190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7" name="Google Shape;247;p34"/>
          <p:cNvSpPr txBox="1"/>
          <p:nvPr/>
        </p:nvSpPr>
        <p:spPr>
          <a:xfrm>
            <a:off x="626919" y="1129145"/>
            <a:ext cx="2773506" cy="256993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500">
                <a:solidFill>
                  <a:schemeClr val="lt1"/>
                </a:solidFill>
                <a:latin typeface="Montserrat SemiBold"/>
                <a:ea typeface="Montserrat SemiBold"/>
                <a:cs typeface="Montserrat SemiBold"/>
                <a:sym typeface="Montserrat SemiBold"/>
              </a:rPr>
              <a:t>Task Brief:</a:t>
            </a:r>
            <a:endParaRPr sz="1100"/>
          </a:p>
          <a:p>
            <a:pPr indent="0" lvl="0" marL="0" marR="0" rtl="0" algn="l">
              <a:spcBef>
                <a:spcPts val="800"/>
              </a:spcBef>
              <a:spcAft>
                <a:spcPts val="0"/>
              </a:spcAft>
              <a:buNone/>
            </a:pPr>
            <a:r>
              <a:rPr lang="en" sz="1500">
                <a:solidFill>
                  <a:schemeClr val="lt1"/>
                </a:solidFill>
                <a:latin typeface="Arial"/>
                <a:ea typeface="Arial"/>
                <a:cs typeface="Arial"/>
                <a:sym typeface="Arial"/>
              </a:rPr>
              <a:t>Work in groups to research SaxaVord Spaceport and another Spaceport of your choice.</a:t>
            </a:r>
            <a:endParaRPr sz="1100"/>
          </a:p>
          <a:p>
            <a:pPr indent="0" lvl="0" marL="0" marR="0" rtl="0" algn="l">
              <a:spcBef>
                <a:spcPts val="800"/>
              </a:spcBef>
              <a:spcAft>
                <a:spcPts val="0"/>
              </a:spcAft>
              <a:buNone/>
            </a:pPr>
            <a:r>
              <a:rPr lang="en" sz="1500">
                <a:solidFill>
                  <a:schemeClr val="lt1"/>
                </a:solidFill>
                <a:latin typeface="Arial"/>
                <a:ea typeface="Arial"/>
                <a:cs typeface="Arial"/>
                <a:sym typeface="Arial"/>
              </a:rPr>
              <a:t>Take notes on each of the spaceports and the similarities and differences between them on a Venn Diagram like the one shown.</a:t>
            </a:r>
            <a:endParaRPr sz="1100"/>
          </a:p>
        </p:txBody>
      </p:sp>
      <p:sp>
        <p:nvSpPr>
          <p:cNvPr id="248" name="Google Shape;248;p34"/>
          <p:cNvSpPr txBox="1"/>
          <p:nvPr/>
        </p:nvSpPr>
        <p:spPr>
          <a:xfrm>
            <a:off x="4121285" y="2302930"/>
            <a:ext cx="1097168" cy="553998"/>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Montserrat SemiBold"/>
                <a:ea typeface="Montserrat SemiBold"/>
                <a:cs typeface="Montserrat SemiBold"/>
                <a:sym typeface="Montserrat SemiBold"/>
              </a:rPr>
              <a:t>Facts that are unique to SaxaVord.</a:t>
            </a:r>
            <a:endParaRPr sz="1100"/>
          </a:p>
        </p:txBody>
      </p:sp>
      <p:sp>
        <p:nvSpPr>
          <p:cNvPr id="249" name="Google Shape;249;p34"/>
          <p:cNvSpPr txBox="1"/>
          <p:nvPr/>
        </p:nvSpPr>
        <p:spPr>
          <a:xfrm>
            <a:off x="5602082" y="2464513"/>
            <a:ext cx="1097168" cy="230833"/>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Montserrat SemiBold"/>
                <a:ea typeface="Montserrat SemiBold"/>
                <a:cs typeface="Montserrat SemiBold"/>
                <a:sym typeface="Montserrat SemiBold"/>
              </a:rPr>
              <a:t>Similarities</a:t>
            </a:r>
            <a:endParaRPr sz="1100"/>
          </a:p>
        </p:txBody>
      </p:sp>
      <p:sp>
        <p:nvSpPr>
          <p:cNvPr id="250" name="Google Shape;250;p34"/>
          <p:cNvSpPr txBox="1"/>
          <p:nvPr/>
        </p:nvSpPr>
        <p:spPr>
          <a:xfrm>
            <a:off x="7131602" y="2222139"/>
            <a:ext cx="1097168" cy="71558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Montserrat SemiBold"/>
                <a:ea typeface="Montserrat SemiBold"/>
                <a:cs typeface="Montserrat SemiBold"/>
                <a:sym typeface="Montserrat SemiBold"/>
              </a:rPr>
              <a:t>Facts that are unique to a spaceport of your choice.</a:t>
            </a:r>
            <a:endParaRPr sz="1100"/>
          </a:p>
        </p:txBody>
      </p:sp>
      <p:sp>
        <p:nvSpPr>
          <p:cNvPr id="251" name="Google Shape;251;p34"/>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en" sz="900">
                <a:solidFill>
                  <a:schemeClr val="lt1"/>
                </a:solidFill>
                <a:latin typeface="Arial"/>
                <a:ea typeface="Arial"/>
                <a:cs typeface="Arial"/>
                <a:sym typeface="Arial"/>
              </a:rPr>
              <a:t>Session 1 – Exploring Spaceports​</a:t>
            </a:r>
            <a:endParaRPr sz="1100"/>
          </a:p>
        </p:txBody>
      </p:sp>
      <p:grpSp>
        <p:nvGrpSpPr>
          <p:cNvPr id="252" name="Google Shape;252;p34"/>
          <p:cNvGrpSpPr/>
          <p:nvPr/>
        </p:nvGrpSpPr>
        <p:grpSpPr>
          <a:xfrm>
            <a:off x="286960" y="253278"/>
            <a:ext cx="916425" cy="237169"/>
            <a:chOff x="4556584" y="1013225"/>
            <a:chExt cx="2955633" cy="764912"/>
          </a:xfrm>
        </p:grpSpPr>
        <p:pic>
          <p:nvPicPr>
            <p:cNvPr id="253" name="Google Shape;253;p34"/>
            <p:cNvPicPr preferRelativeResize="0"/>
            <p:nvPr/>
          </p:nvPicPr>
          <p:blipFill rotWithShape="1">
            <a:blip r:embed="rId3">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54" name="Google Shape;254;p34"/>
            <p:cNvPicPr preferRelativeResize="0"/>
            <p:nvPr/>
          </p:nvPicPr>
          <p:blipFill rotWithShape="1">
            <a:blip r:embed="rId4">
              <a:alphaModFix/>
            </a:blip>
            <a:srcRect b="0" l="0" r="0" t="0"/>
            <a:stretch/>
          </p:blipFill>
          <p:spPr>
            <a:xfrm>
              <a:off x="4556584" y="1099097"/>
              <a:ext cx="950657" cy="679040"/>
            </a:xfrm>
            <a:prstGeom prst="rect">
              <a:avLst/>
            </a:prstGeom>
            <a:noFill/>
            <a:ln>
              <a:noFill/>
            </a:ln>
          </p:spPr>
        </p:pic>
        <p:cxnSp>
          <p:nvCxnSpPr>
            <p:cNvPr id="255" name="Google Shape;255;p34"/>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256" name="Google Shape;256;p34"/>
          <p:cNvGrpSpPr/>
          <p:nvPr/>
        </p:nvGrpSpPr>
        <p:grpSpPr>
          <a:xfrm>
            <a:off x="7912048" y="4760651"/>
            <a:ext cx="885368" cy="188600"/>
            <a:chOff x="4579219" y="1062895"/>
            <a:chExt cx="2932273" cy="624629"/>
          </a:xfrm>
        </p:grpSpPr>
        <p:pic>
          <p:nvPicPr>
            <p:cNvPr id="257" name="Google Shape;257;p34"/>
            <p:cNvPicPr preferRelativeResize="0"/>
            <p:nvPr/>
          </p:nvPicPr>
          <p:blipFill rotWithShape="1">
            <a:blip r:embed="rId5">
              <a:alphaModFix/>
            </a:blip>
            <a:srcRect b="0" l="0" r="0" t="0"/>
            <a:stretch/>
          </p:blipFill>
          <p:spPr>
            <a:xfrm>
              <a:off x="6096726" y="1062895"/>
              <a:ext cx="1414766" cy="582129"/>
            </a:xfrm>
            <a:prstGeom prst="rect">
              <a:avLst/>
            </a:prstGeom>
            <a:noFill/>
            <a:ln>
              <a:noFill/>
            </a:ln>
          </p:spPr>
        </p:pic>
        <p:pic>
          <p:nvPicPr>
            <p:cNvPr id="258" name="Google Shape;258;p34"/>
            <p:cNvPicPr preferRelativeResize="0"/>
            <p:nvPr/>
          </p:nvPicPr>
          <p:blipFill rotWithShape="1">
            <a:blip r:embed="rId6">
              <a:alphaModFix/>
            </a:blip>
            <a:srcRect b="0" l="0" r="0" t="0"/>
            <a:stretch/>
          </p:blipFill>
          <p:spPr>
            <a:xfrm>
              <a:off x="4579219" y="1197614"/>
              <a:ext cx="905386" cy="482002"/>
            </a:xfrm>
            <a:prstGeom prst="rect">
              <a:avLst/>
            </a:prstGeom>
            <a:noFill/>
            <a:ln>
              <a:noFill/>
            </a:ln>
          </p:spPr>
        </p:pic>
        <p:cxnSp>
          <p:nvCxnSpPr>
            <p:cNvPr id="259" name="Google Shape;259;p34"/>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5"/>
          <p:cNvSpPr/>
          <p:nvPr/>
        </p:nvSpPr>
        <p:spPr>
          <a:xfrm>
            <a:off x="1525556" y="894105"/>
            <a:ext cx="3862874" cy="3699529"/>
          </a:xfrm>
          <a:prstGeom prst="ellipse">
            <a:avLst/>
          </a:prstGeom>
          <a:noFill/>
          <a:ln cap="flat" cmpd="sng" w="3810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5" name="Google Shape;265;p35"/>
          <p:cNvSpPr/>
          <p:nvPr/>
        </p:nvSpPr>
        <p:spPr>
          <a:xfrm>
            <a:off x="3725247" y="888493"/>
            <a:ext cx="3862874" cy="3699529"/>
          </a:xfrm>
          <a:prstGeom prst="ellipse">
            <a:avLst/>
          </a:prstGeom>
          <a:noFill/>
          <a:ln cap="flat" cmpd="sng" w="3810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266" name="Google Shape;266;p35"/>
          <p:cNvPicPr preferRelativeResize="0"/>
          <p:nvPr/>
        </p:nvPicPr>
        <p:blipFill rotWithShape="1">
          <a:blip r:embed="rId3">
            <a:alphaModFix/>
          </a:blip>
          <a:srcRect b="0" l="0" r="0" t="0"/>
          <a:stretch/>
        </p:blipFill>
        <p:spPr>
          <a:xfrm>
            <a:off x="1714160" y="2262300"/>
            <a:ext cx="911241" cy="481569"/>
          </a:xfrm>
          <a:prstGeom prst="rect">
            <a:avLst/>
          </a:prstGeom>
          <a:noFill/>
          <a:ln>
            <a:noFill/>
          </a:ln>
        </p:spPr>
      </p:pic>
      <p:cxnSp>
        <p:nvCxnSpPr>
          <p:cNvPr id="267" name="Google Shape;267;p35"/>
          <p:cNvCxnSpPr/>
          <p:nvPr/>
        </p:nvCxnSpPr>
        <p:spPr>
          <a:xfrm>
            <a:off x="6340151" y="2536762"/>
            <a:ext cx="1091681" cy="0"/>
          </a:xfrm>
          <a:prstGeom prst="straightConnector1">
            <a:avLst/>
          </a:prstGeom>
          <a:noFill/>
          <a:ln cap="flat" cmpd="sng" w="28575">
            <a:solidFill>
              <a:schemeClr val="dk1"/>
            </a:solidFill>
            <a:prstDash val="solid"/>
            <a:miter lim="800000"/>
            <a:headEnd len="sm" w="sm" type="none"/>
            <a:tailEnd len="sm" w="sm" type="none"/>
          </a:ln>
        </p:spPr>
      </p:cxnSp>
      <p:cxnSp>
        <p:nvCxnSpPr>
          <p:cNvPr id="268" name="Google Shape;268;p35"/>
          <p:cNvCxnSpPr/>
          <p:nvPr/>
        </p:nvCxnSpPr>
        <p:spPr>
          <a:xfrm>
            <a:off x="6340151" y="2759530"/>
            <a:ext cx="1091681" cy="0"/>
          </a:xfrm>
          <a:prstGeom prst="straightConnector1">
            <a:avLst/>
          </a:prstGeom>
          <a:noFill/>
          <a:ln cap="flat" cmpd="sng" w="28575">
            <a:solidFill>
              <a:schemeClr val="dk1"/>
            </a:solidFill>
            <a:prstDash val="solid"/>
            <a:miter lim="800000"/>
            <a:headEnd len="sm" w="sm" type="none"/>
            <a:tailEnd len="sm" w="sm" type="none"/>
          </a:ln>
        </p:spPr>
      </p:cxnSp>
      <p:sp>
        <p:nvSpPr>
          <p:cNvPr id="269" name="Google Shape;269;p35"/>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en" sz="900">
                <a:solidFill>
                  <a:srgbClr val="262626"/>
                </a:solidFill>
                <a:latin typeface="Arial"/>
                <a:ea typeface="Arial"/>
                <a:cs typeface="Arial"/>
                <a:sym typeface="Arial"/>
              </a:rPr>
              <a:t>Session 1 – Exploring Spaceports​</a:t>
            </a:r>
            <a:endParaRPr sz="1100"/>
          </a:p>
        </p:txBody>
      </p:sp>
      <p:grpSp>
        <p:nvGrpSpPr>
          <p:cNvPr id="270" name="Google Shape;270;p35"/>
          <p:cNvGrpSpPr/>
          <p:nvPr/>
        </p:nvGrpSpPr>
        <p:grpSpPr>
          <a:xfrm>
            <a:off x="7912048" y="4760650"/>
            <a:ext cx="885586" cy="215959"/>
            <a:chOff x="4579219" y="1062895"/>
            <a:chExt cx="2932998" cy="715242"/>
          </a:xfrm>
        </p:grpSpPr>
        <p:pic>
          <p:nvPicPr>
            <p:cNvPr id="271" name="Google Shape;271;p35"/>
            <p:cNvPicPr preferRelativeResize="0"/>
            <p:nvPr/>
          </p:nvPicPr>
          <p:blipFill rotWithShape="1">
            <a:blip r:embed="rId4">
              <a:alphaModFix/>
            </a:blip>
            <a:srcRect b="0" l="0" r="0" t="0"/>
            <a:stretch/>
          </p:blipFill>
          <p:spPr>
            <a:xfrm>
              <a:off x="6096001" y="1062895"/>
              <a:ext cx="1416216" cy="582129"/>
            </a:xfrm>
            <a:prstGeom prst="rect">
              <a:avLst/>
            </a:prstGeom>
            <a:noFill/>
            <a:ln>
              <a:noFill/>
            </a:ln>
          </p:spPr>
        </p:pic>
        <p:pic>
          <p:nvPicPr>
            <p:cNvPr id="272" name="Google Shape;272;p35"/>
            <p:cNvPicPr preferRelativeResize="0"/>
            <p:nvPr/>
          </p:nvPicPr>
          <p:blipFill rotWithShape="1">
            <a:blip r:embed="rId5">
              <a:alphaModFix/>
            </a:blip>
            <a:srcRect b="0" l="0" r="0" t="0"/>
            <a:stretch/>
          </p:blipFill>
          <p:spPr>
            <a:xfrm>
              <a:off x="4579219" y="1099097"/>
              <a:ext cx="905386" cy="679040"/>
            </a:xfrm>
            <a:prstGeom prst="rect">
              <a:avLst/>
            </a:prstGeom>
            <a:noFill/>
            <a:ln>
              <a:noFill/>
            </a:ln>
          </p:spPr>
        </p:pic>
        <p:cxnSp>
          <p:nvCxnSpPr>
            <p:cNvPr id="273" name="Google Shape;273;p35"/>
            <p:cNvCxnSpPr/>
            <p:nvPr/>
          </p:nvCxnSpPr>
          <p:spPr>
            <a:xfrm rot="10800000">
              <a:off x="5745018" y="1077924"/>
              <a:ext cx="0" cy="609600"/>
            </a:xfrm>
            <a:prstGeom prst="straightConnector1">
              <a:avLst/>
            </a:prstGeom>
            <a:noFill/>
            <a:ln cap="flat" cmpd="sng" w="9525">
              <a:solidFill>
                <a:srgbClr val="7F7F7F">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277" name="Shape 277"/>
        <p:cNvGrpSpPr/>
        <p:nvPr/>
      </p:nvGrpSpPr>
      <p:grpSpPr>
        <a:xfrm>
          <a:off x="0" y="0"/>
          <a:ext cx="0" cy="0"/>
          <a:chOff x="0" y="0"/>
          <a:chExt cx="0" cy="0"/>
        </a:xfrm>
      </p:grpSpPr>
      <p:sp>
        <p:nvSpPr>
          <p:cNvPr id="278" name="Google Shape;278;p36"/>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en" sz="900">
                <a:solidFill>
                  <a:schemeClr val="lt1"/>
                </a:solidFill>
                <a:latin typeface="Arial"/>
                <a:ea typeface="Arial"/>
                <a:cs typeface="Arial"/>
                <a:sym typeface="Arial"/>
              </a:rPr>
              <a:t>Session 1 – Exploring Spaceports​</a:t>
            </a:r>
            <a:endParaRPr sz="1100"/>
          </a:p>
        </p:txBody>
      </p:sp>
      <p:grpSp>
        <p:nvGrpSpPr>
          <p:cNvPr id="279" name="Google Shape;279;p36"/>
          <p:cNvGrpSpPr/>
          <p:nvPr/>
        </p:nvGrpSpPr>
        <p:grpSpPr>
          <a:xfrm>
            <a:off x="286960" y="253278"/>
            <a:ext cx="916425" cy="237169"/>
            <a:chOff x="4556584" y="1013225"/>
            <a:chExt cx="2955633" cy="764912"/>
          </a:xfrm>
        </p:grpSpPr>
        <p:pic>
          <p:nvPicPr>
            <p:cNvPr id="280" name="Google Shape;280;p36"/>
            <p:cNvPicPr preferRelativeResize="0"/>
            <p:nvPr/>
          </p:nvPicPr>
          <p:blipFill rotWithShape="1">
            <a:blip r:embed="rId3">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81" name="Google Shape;281;p36"/>
            <p:cNvPicPr preferRelativeResize="0"/>
            <p:nvPr/>
          </p:nvPicPr>
          <p:blipFill rotWithShape="1">
            <a:blip r:embed="rId4">
              <a:alphaModFix/>
            </a:blip>
            <a:srcRect b="0" l="0" r="0" t="0"/>
            <a:stretch/>
          </p:blipFill>
          <p:spPr>
            <a:xfrm>
              <a:off x="4556584" y="1099097"/>
              <a:ext cx="950657" cy="679040"/>
            </a:xfrm>
            <a:prstGeom prst="rect">
              <a:avLst/>
            </a:prstGeom>
            <a:noFill/>
            <a:ln>
              <a:noFill/>
            </a:ln>
          </p:spPr>
        </p:pic>
        <p:cxnSp>
          <p:nvCxnSpPr>
            <p:cNvPr id="282" name="Google Shape;282;p36"/>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283" name="Google Shape;283;p36"/>
          <p:cNvGrpSpPr/>
          <p:nvPr/>
        </p:nvGrpSpPr>
        <p:grpSpPr>
          <a:xfrm>
            <a:off x="7912048" y="4760651"/>
            <a:ext cx="885368" cy="188600"/>
            <a:chOff x="4579219" y="1062895"/>
            <a:chExt cx="2932273" cy="624629"/>
          </a:xfrm>
        </p:grpSpPr>
        <p:pic>
          <p:nvPicPr>
            <p:cNvPr id="284" name="Google Shape;284;p36"/>
            <p:cNvPicPr preferRelativeResize="0"/>
            <p:nvPr/>
          </p:nvPicPr>
          <p:blipFill rotWithShape="1">
            <a:blip r:embed="rId5">
              <a:alphaModFix/>
            </a:blip>
            <a:srcRect b="0" l="0" r="0" t="0"/>
            <a:stretch/>
          </p:blipFill>
          <p:spPr>
            <a:xfrm>
              <a:off x="6096726" y="1062895"/>
              <a:ext cx="1414766" cy="582129"/>
            </a:xfrm>
            <a:prstGeom prst="rect">
              <a:avLst/>
            </a:prstGeom>
            <a:noFill/>
            <a:ln>
              <a:noFill/>
            </a:ln>
          </p:spPr>
        </p:pic>
        <p:pic>
          <p:nvPicPr>
            <p:cNvPr id="285" name="Google Shape;285;p36"/>
            <p:cNvPicPr preferRelativeResize="0"/>
            <p:nvPr/>
          </p:nvPicPr>
          <p:blipFill rotWithShape="1">
            <a:blip r:embed="rId6">
              <a:alphaModFix/>
            </a:blip>
            <a:srcRect b="0" l="0" r="0" t="0"/>
            <a:stretch/>
          </p:blipFill>
          <p:spPr>
            <a:xfrm>
              <a:off x="4579219" y="1197614"/>
              <a:ext cx="905386" cy="482002"/>
            </a:xfrm>
            <a:prstGeom prst="rect">
              <a:avLst/>
            </a:prstGeom>
            <a:noFill/>
            <a:ln>
              <a:noFill/>
            </a:ln>
          </p:spPr>
        </p:pic>
        <p:cxnSp>
          <p:nvCxnSpPr>
            <p:cNvPr id="286" name="Google Shape;286;p36"/>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0" name="Shape 290"/>
        <p:cNvGrpSpPr/>
        <p:nvPr/>
      </p:nvGrpSpPr>
      <p:grpSpPr>
        <a:xfrm>
          <a:off x="0" y="0"/>
          <a:ext cx="0" cy="0"/>
          <a:chOff x="0" y="0"/>
          <a:chExt cx="0" cy="0"/>
        </a:xfrm>
      </p:grpSpPr>
      <p:grpSp>
        <p:nvGrpSpPr>
          <p:cNvPr id="291" name="Google Shape;291;p37"/>
          <p:cNvGrpSpPr/>
          <p:nvPr/>
        </p:nvGrpSpPr>
        <p:grpSpPr>
          <a:xfrm>
            <a:off x="565162" y="4065993"/>
            <a:ext cx="2216725" cy="573684"/>
            <a:chOff x="4556584" y="1013225"/>
            <a:chExt cx="2955633" cy="764912"/>
          </a:xfrm>
        </p:grpSpPr>
        <p:pic>
          <p:nvPicPr>
            <p:cNvPr id="292" name="Google Shape;292;p37"/>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93" name="Google Shape;293;p37"/>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294" name="Google Shape;294;p37"/>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6"/>
          <p:cNvSpPr txBox="1"/>
          <p:nvPr/>
        </p:nvSpPr>
        <p:spPr>
          <a:xfrm>
            <a:off x="1361210" y="3505200"/>
            <a:ext cx="6421582" cy="103105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3800" u="none" cap="none" strike="noStrike">
                <a:solidFill>
                  <a:schemeClr val="lt1"/>
                </a:solidFill>
                <a:latin typeface="Montserrat SemiBold"/>
                <a:ea typeface="Montserrat SemiBold"/>
                <a:cs typeface="Montserrat SemiBold"/>
                <a:sym typeface="Montserrat SemiBold"/>
              </a:rPr>
              <a:t>Exploring</a:t>
            </a:r>
            <a:br>
              <a:rPr b="0" i="0" lang="en" sz="3800" u="none" cap="none" strike="noStrike">
                <a:solidFill>
                  <a:schemeClr val="lt1"/>
                </a:solidFill>
                <a:latin typeface="Montserrat SemiBold"/>
                <a:ea typeface="Montserrat SemiBold"/>
                <a:cs typeface="Montserrat SemiBold"/>
                <a:sym typeface="Montserrat SemiBold"/>
              </a:rPr>
            </a:br>
            <a:r>
              <a:rPr b="0" i="0" lang="en" sz="3800" u="none" cap="none" strike="noStrike">
                <a:solidFill>
                  <a:schemeClr val="lt1"/>
                </a:solidFill>
                <a:latin typeface="Montserrat SemiBold"/>
                <a:ea typeface="Montserrat SemiBold"/>
                <a:cs typeface="Montserrat SemiBold"/>
                <a:sym typeface="Montserrat SemiBold"/>
              </a:rPr>
              <a:t>Spaceports</a:t>
            </a:r>
            <a:endParaRPr sz="1100"/>
          </a:p>
        </p:txBody>
      </p:sp>
      <p:grpSp>
        <p:nvGrpSpPr>
          <p:cNvPr id="139" name="Google Shape;139;p26"/>
          <p:cNvGrpSpPr/>
          <p:nvPr/>
        </p:nvGrpSpPr>
        <p:grpSpPr>
          <a:xfrm>
            <a:off x="3463638" y="167109"/>
            <a:ext cx="2216725" cy="573684"/>
            <a:chOff x="4556584" y="1013225"/>
            <a:chExt cx="2955633" cy="764912"/>
          </a:xfrm>
        </p:grpSpPr>
        <p:pic>
          <p:nvPicPr>
            <p:cNvPr id="140" name="Google Shape;140;p26"/>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41" name="Google Shape;141;p26"/>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142" name="Google Shape;142;p26"/>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sp>
        <p:nvSpPr>
          <p:cNvPr id="143" name="Google Shape;143;p26"/>
          <p:cNvSpPr txBox="1"/>
          <p:nvPr/>
        </p:nvSpPr>
        <p:spPr>
          <a:xfrm>
            <a:off x="1361210" y="930544"/>
            <a:ext cx="6421582" cy="475130"/>
          </a:xfrm>
          <a:prstGeom prst="rect">
            <a:avLst/>
          </a:prstGeom>
          <a:noFill/>
          <a:ln>
            <a:noFill/>
          </a:ln>
        </p:spPr>
        <p:txBody>
          <a:bodyPr anchorCtr="0" anchor="t" bIns="34275" lIns="68575" spcFirstLastPara="1" rIns="68575" wrap="square" tIns="34275">
            <a:spAutoFit/>
          </a:bodyPr>
          <a:lstStyle/>
          <a:p>
            <a:pPr indent="0" lvl="0" marL="0" marR="0" rtl="0" algn="ctr">
              <a:lnSpc>
                <a:spcPct val="250000"/>
              </a:lnSpc>
              <a:spcBef>
                <a:spcPts val="0"/>
              </a:spcBef>
              <a:spcAft>
                <a:spcPts val="0"/>
              </a:spcAft>
              <a:buNone/>
            </a:pPr>
            <a:r>
              <a:rPr b="0" i="0" lang="en" sz="1500" u="none" cap="none" strike="noStrike">
                <a:solidFill>
                  <a:schemeClr val="lt1"/>
                </a:solidFill>
                <a:latin typeface="Montserrat SemiBold"/>
                <a:ea typeface="Montserrat SemiBold"/>
                <a:cs typeface="Montserrat SemiBold"/>
                <a:sym typeface="Montserrat SemiBold"/>
              </a:rPr>
              <a:t>Lesson 1</a:t>
            </a:r>
            <a:endParaRPr sz="11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27"/>
          <p:cNvGraphicFramePr/>
          <p:nvPr/>
        </p:nvGraphicFramePr>
        <p:xfrm>
          <a:off x="408708" y="858404"/>
          <a:ext cx="3000000" cy="3000000"/>
        </p:xfrm>
        <a:graphic>
          <a:graphicData uri="http://schemas.openxmlformats.org/drawingml/2006/table">
            <a:tbl>
              <a:tblPr firstRow="1">
                <a:noFill/>
                <a:tableStyleId>{A133066D-C9CA-407C-8FC9-5282E4B96550}</a:tableStyleId>
              </a:tblPr>
              <a:tblGrid>
                <a:gridCol w="1677775"/>
                <a:gridCol w="1549425"/>
                <a:gridCol w="1806150"/>
                <a:gridCol w="1723350"/>
                <a:gridCol w="1632200"/>
              </a:tblGrid>
              <a:tr h="486700">
                <a:tc>
                  <a:txBody>
                    <a:bodyPr/>
                    <a:lstStyle/>
                    <a:p>
                      <a:pPr indent="0" lvl="0" marL="0" marR="0" rtl="0" algn="l">
                        <a:spcBef>
                          <a:spcPts val="0"/>
                        </a:spcBef>
                        <a:spcAft>
                          <a:spcPts val="0"/>
                        </a:spcAft>
                        <a:buNone/>
                      </a:pPr>
                      <a:r>
                        <a:t/>
                      </a:r>
                      <a:endParaRPr b="0" sz="1100">
                        <a:latin typeface="Montserrat SemiBold"/>
                        <a:ea typeface="Montserrat SemiBold"/>
                        <a:cs typeface="Montserrat SemiBold"/>
                        <a:sym typeface="Montserrat SemiBold"/>
                      </a:endParaRPr>
                    </a:p>
                  </a:txBody>
                  <a:tcPr marT="34300" marB="34300" marR="68600" marL="68600" anchor="ctr">
                    <a:solidFill>
                      <a:srgbClr val="0F073C"/>
                    </a:solidFill>
                  </a:tcPr>
                </a:tc>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Pre work​</a:t>
                      </a:r>
                      <a:endParaRPr sz="1100"/>
                    </a:p>
                  </a:txBody>
                  <a:tcPr marT="34300" marB="34300" marR="68600" marL="68600" anchor="ctr">
                    <a:solidFill>
                      <a:srgbClr val="0F073C"/>
                    </a:solidFill>
                  </a:tcPr>
                </a:tc>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Mike Mongo Lessons ​</a:t>
                      </a:r>
                      <a:endParaRPr b="0" sz="1100">
                        <a:latin typeface="Montserrat SemiBold"/>
                        <a:ea typeface="Montserrat SemiBold"/>
                        <a:cs typeface="Montserrat SemiBold"/>
                        <a:sym typeface="Montserrat SemiBold"/>
                      </a:endParaRPr>
                    </a:p>
                  </a:txBody>
                  <a:tcPr marT="34300" marB="34300" marR="68600" marL="68600" anchor="ctr">
                    <a:solidFill>
                      <a:srgbClr val="0F073C"/>
                    </a:solidFill>
                  </a:tcPr>
                </a:tc>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Post Session Lessons​</a:t>
                      </a:r>
                      <a:endParaRPr b="0" sz="1100">
                        <a:latin typeface="Montserrat SemiBold"/>
                        <a:ea typeface="Montserrat SemiBold"/>
                        <a:cs typeface="Montserrat SemiBold"/>
                        <a:sym typeface="Montserrat SemiBold"/>
                      </a:endParaRPr>
                    </a:p>
                  </a:txBody>
                  <a:tcPr marT="34300" marB="34300" marR="68600" marL="68600" anchor="ctr">
                    <a:solidFill>
                      <a:srgbClr val="0F073C"/>
                    </a:solidFill>
                  </a:tcPr>
                </a:tc>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STEAM Resources​</a:t>
                      </a:r>
                      <a:endParaRPr sz="1100"/>
                    </a:p>
                  </a:txBody>
                  <a:tcPr marT="34300" marB="34300" marR="68600" marL="68600" anchor="ctr">
                    <a:solidFill>
                      <a:srgbClr val="0F073C"/>
                    </a:solidFill>
                  </a:tcPr>
                </a:tc>
              </a:tr>
              <a:tr h="486700">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Activities</a:t>
                      </a:r>
                      <a:endParaRPr sz="1100">
                        <a:latin typeface="Arial"/>
                        <a:ea typeface="Arial"/>
                        <a:cs typeface="Arial"/>
                        <a:sym typeface="Arial"/>
                      </a:endParaRPr>
                    </a:p>
                  </a:txBody>
                  <a:tcPr marT="34300" marB="34300" marR="68600" marL="68600"/>
                </a:tc>
                <a:tc>
                  <a:txBody>
                    <a:bodyPr/>
                    <a:lstStyle/>
                    <a:p>
                      <a:pPr indent="0" lvl="0" marL="0" marR="0" rtl="0" algn="l">
                        <a:spcBef>
                          <a:spcPts val="0"/>
                        </a:spcBef>
                        <a:spcAft>
                          <a:spcPts val="0"/>
                        </a:spcAft>
                        <a:buNone/>
                      </a:pPr>
                      <a:r>
                        <a:rPr lang="en" sz="1100">
                          <a:latin typeface="Arial"/>
                          <a:ea typeface="Arial"/>
                          <a:cs typeface="Arial"/>
                          <a:sym typeface="Arial"/>
                        </a:rPr>
                        <a:t>Introduction to SaxaVord Spaceport. See slides. I can record this as a video if necessary.</a:t>
                      </a:r>
                      <a:endParaRPr sz="1100"/>
                    </a:p>
                  </a:txBody>
                  <a:tcPr marT="34300" marB="34300" marR="68600" marL="68600"/>
                </a:tc>
                <a:tc>
                  <a:txBody>
                    <a:bodyPr/>
                    <a:lstStyle/>
                    <a:p>
                      <a:pPr indent="0" lvl="0" marL="0" marR="0" rtl="0" algn="l">
                        <a:spcBef>
                          <a:spcPts val="0"/>
                        </a:spcBef>
                        <a:spcAft>
                          <a:spcPts val="0"/>
                        </a:spcAft>
                        <a:buNone/>
                      </a:pPr>
                      <a:r>
                        <a:rPr lang="en" sz="1100">
                          <a:latin typeface="Arial"/>
                          <a:ea typeface="Arial"/>
                          <a:cs typeface="Arial"/>
                          <a:sym typeface="Arial"/>
                        </a:rPr>
                        <a:t>SaxaVord Spaceport and why it is important to the UK and global space sector.​</a:t>
                      </a:r>
                      <a:endParaRPr sz="1100"/>
                    </a:p>
                    <a:p>
                      <a:pPr indent="0" lvl="0" marL="0" marR="0" rtl="0" algn="l">
                        <a:spcBef>
                          <a:spcPts val="800"/>
                        </a:spcBef>
                        <a:spcAft>
                          <a:spcPts val="0"/>
                        </a:spcAft>
                        <a:buNone/>
                      </a:pPr>
                      <a:r>
                        <a:rPr lang="en" sz="1100">
                          <a:latin typeface="Arial"/>
                          <a:ea typeface="Arial"/>
                          <a:cs typeface="Arial"/>
                          <a:sym typeface="Arial"/>
                        </a:rPr>
                        <a:t>Talk about other spaceports and similarities and difference to lead into the task.</a:t>
                      </a:r>
                      <a:endParaRPr sz="1100"/>
                    </a:p>
                    <a:p>
                      <a:pPr indent="0" lvl="0" marL="0" marR="0" rtl="0" algn="l">
                        <a:spcBef>
                          <a:spcPts val="800"/>
                        </a:spcBef>
                        <a:spcAft>
                          <a:spcPts val="0"/>
                        </a:spcAft>
                        <a:buNone/>
                      </a:pPr>
                      <a:r>
                        <a:rPr lang="en" sz="1100">
                          <a:latin typeface="Arial"/>
                          <a:ea typeface="Arial"/>
                          <a:cs typeface="Arial"/>
                          <a:sym typeface="Arial"/>
                        </a:rPr>
                        <a:t>Pacific Spaceport Complex – Alaska. </a:t>
                      </a:r>
                      <a:endParaRPr sz="1100"/>
                    </a:p>
                    <a:p>
                      <a:pPr indent="0" lvl="0" marL="0" marR="0" rtl="0" algn="l">
                        <a:spcBef>
                          <a:spcPts val="800"/>
                        </a:spcBef>
                        <a:spcAft>
                          <a:spcPts val="0"/>
                        </a:spcAft>
                        <a:buNone/>
                      </a:pPr>
                      <a:r>
                        <a:rPr lang="en" sz="1100">
                          <a:latin typeface="Arial"/>
                          <a:ea typeface="Arial"/>
                          <a:cs typeface="Arial"/>
                          <a:sym typeface="Arial"/>
                        </a:rPr>
                        <a:t>RocketLab New Zealand.​</a:t>
                      </a:r>
                      <a:endParaRPr sz="1100"/>
                    </a:p>
                  </a:txBody>
                  <a:tcPr marT="34300" marB="34300" marR="68600" marL="68600"/>
                </a:tc>
                <a:tc>
                  <a:txBody>
                    <a:bodyPr/>
                    <a:lstStyle/>
                    <a:p>
                      <a:pPr indent="0" lvl="0" marL="0" marR="0" rtl="0" algn="l">
                        <a:spcBef>
                          <a:spcPts val="0"/>
                        </a:spcBef>
                        <a:spcAft>
                          <a:spcPts val="0"/>
                        </a:spcAft>
                        <a:buNone/>
                      </a:pPr>
                      <a:r>
                        <a:rPr lang="en" sz="1100">
                          <a:latin typeface="Arial"/>
                          <a:ea typeface="Arial"/>
                          <a:cs typeface="Arial"/>
                          <a:sym typeface="Arial"/>
                        </a:rPr>
                        <a:t>Comparing Spaceports.</a:t>
                      </a:r>
                      <a:endParaRPr sz="1100"/>
                    </a:p>
                    <a:p>
                      <a:pPr indent="0" lvl="0" marL="0" marR="0" rtl="0" algn="l">
                        <a:spcBef>
                          <a:spcPts val="800"/>
                        </a:spcBef>
                        <a:spcAft>
                          <a:spcPts val="0"/>
                        </a:spcAft>
                        <a:buNone/>
                      </a:pPr>
                      <a:r>
                        <a:rPr lang="en" sz="1100">
                          <a:latin typeface="Arial"/>
                          <a:ea typeface="Arial"/>
                          <a:cs typeface="Arial"/>
                          <a:sym typeface="Arial"/>
                        </a:rPr>
                        <a:t>Children work in groups. Each group gets to choose a spaceport from the list provided and will research to find similarities and difference between the 2.</a:t>
                      </a:r>
                      <a:endParaRPr sz="1100"/>
                    </a:p>
                    <a:p>
                      <a:pPr indent="0" lvl="0" marL="0" marR="0" rtl="0" algn="l">
                        <a:spcBef>
                          <a:spcPts val="800"/>
                        </a:spcBef>
                        <a:spcAft>
                          <a:spcPts val="0"/>
                        </a:spcAft>
                        <a:buNone/>
                      </a:pPr>
                      <a:r>
                        <a:rPr lang="en" sz="1100">
                          <a:latin typeface="Arial"/>
                          <a:ea typeface="Arial"/>
                          <a:cs typeface="Arial"/>
                          <a:sym typeface="Arial"/>
                        </a:rPr>
                        <a:t>The children will then complete the Venn diagram template provided.</a:t>
                      </a:r>
                      <a:endParaRPr sz="1100"/>
                    </a:p>
                  </a:txBody>
                  <a:tcPr marT="34300" marB="34300" marR="68600" marL="68600"/>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34300" marB="34300" marR="68600" marL="68600"/>
                </a:tc>
              </a:tr>
            </a:tbl>
          </a:graphicData>
        </a:graphic>
      </p:graphicFrame>
      <p:sp>
        <p:nvSpPr>
          <p:cNvPr id="149" name="Google Shape;149;p27"/>
          <p:cNvSpPr txBox="1"/>
          <p:nvPr/>
        </p:nvSpPr>
        <p:spPr>
          <a:xfrm>
            <a:off x="301337" y="290945"/>
            <a:ext cx="6421582" cy="4058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2600" u="none" cap="none" strike="noStrike">
                <a:solidFill>
                  <a:srgbClr val="262626"/>
                </a:solidFill>
                <a:latin typeface="Montserrat SemiBold"/>
                <a:ea typeface="Montserrat SemiBold"/>
                <a:cs typeface="Montserrat SemiBold"/>
                <a:sym typeface="Montserrat SemiBold"/>
              </a:rPr>
              <a:t>Lesson 1: Exploring Spaceports</a:t>
            </a:r>
            <a:endParaRPr sz="1100"/>
          </a:p>
        </p:txBody>
      </p:sp>
      <p:grpSp>
        <p:nvGrpSpPr>
          <p:cNvPr id="150" name="Google Shape;150;p27"/>
          <p:cNvGrpSpPr/>
          <p:nvPr/>
        </p:nvGrpSpPr>
        <p:grpSpPr>
          <a:xfrm>
            <a:off x="7912048" y="4760650"/>
            <a:ext cx="885586" cy="215959"/>
            <a:chOff x="4579219" y="1062895"/>
            <a:chExt cx="2932998" cy="715242"/>
          </a:xfrm>
        </p:grpSpPr>
        <p:pic>
          <p:nvPicPr>
            <p:cNvPr id="151" name="Google Shape;151;p27"/>
            <p:cNvPicPr preferRelativeResize="0"/>
            <p:nvPr/>
          </p:nvPicPr>
          <p:blipFill rotWithShape="1">
            <a:blip r:embed="rId3">
              <a:alphaModFix/>
            </a:blip>
            <a:srcRect b="0" l="0" r="0" t="0"/>
            <a:stretch/>
          </p:blipFill>
          <p:spPr>
            <a:xfrm>
              <a:off x="6096001" y="1062895"/>
              <a:ext cx="1416216" cy="582129"/>
            </a:xfrm>
            <a:prstGeom prst="rect">
              <a:avLst/>
            </a:prstGeom>
            <a:noFill/>
            <a:ln>
              <a:noFill/>
            </a:ln>
          </p:spPr>
        </p:pic>
        <p:pic>
          <p:nvPicPr>
            <p:cNvPr id="152" name="Google Shape;152;p27"/>
            <p:cNvPicPr preferRelativeResize="0"/>
            <p:nvPr/>
          </p:nvPicPr>
          <p:blipFill rotWithShape="1">
            <a:blip r:embed="rId4">
              <a:alphaModFix/>
            </a:blip>
            <a:srcRect b="0" l="0" r="0" t="0"/>
            <a:stretch/>
          </p:blipFill>
          <p:spPr>
            <a:xfrm>
              <a:off x="4579219" y="1099097"/>
              <a:ext cx="905386" cy="679040"/>
            </a:xfrm>
            <a:prstGeom prst="rect">
              <a:avLst/>
            </a:prstGeom>
            <a:noFill/>
            <a:ln>
              <a:noFill/>
            </a:ln>
          </p:spPr>
        </p:pic>
        <p:cxnSp>
          <p:nvCxnSpPr>
            <p:cNvPr id="153" name="Google Shape;153;p27"/>
            <p:cNvCxnSpPr/>
            <p:nvPr/>
          </p:nvCxnSpPr>
          <p:spPr>
            <a:xfrm rot="10800000">
              <a:off x="5745018" y="1077924"/>
              <a:ext cx="0" cy="609600"/>
            </a:xfrm>
            <a:prstGeom prst="straightConnector1">
              <a:avLst/>
            </a:prstGeom>
            <a:noFill/>
            <a:ln cap="flat" cmpd="sng" w="9525">
              <a:solidFill>
                <a:srgbClr val="7F7F7F">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158" name="Shape 158"/>
        <p:cNvGrpSpPr/>
        <p:nvPr/>
      </p:nvGrpSpPr>
      <p:grpSpPr>
        <a:xfrm>
          <a:off x="0" y="0"/>
          <a:ext cx="0" cy="0"/>
          <a:chOff x="0" y="0"/>
          <a:chExt cx="0" cy="0"/>
        </a:xfrm>
      </p:grpSpPr>
      <p:sp>
        <p:nvSpPr>
          <p:cNvPr id="159" name="Google Shape;159;p28"/>
          <p:cNvSpPr txBox="1"/>
          <p:nvPr/>
        </p:nvSpPr>
        <p:spPr>
          <a:xfrm>
            <a:off x="626918" y="1129145"/>
            <a:ext cx="4076700" cy="160813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900" u="none" cap="none" strike="noStrike">
                <a:solidFill>
                  <a:schemeClr val="lt1"/>
                </a:solidFill>
                <a:latin typeface="Arial"/>
                <a:ea typeface="Arial"/>
                <a:cs typeface="Arial"/>
                <a:sym typeface="Arial"/>
              </a:rPr>
              <a:t>SaxaVord Spaceport is located on the northernmost Island in the UK, Unst.</a:t>
            </a:r>
            <a:endParaRPr sz="1100"/>
          </a:p>
          <a:p>
            <a:pPr indent="0" lvl="0" marL="0" marR="0" rtl="0" algn="l">
              <a:spcBef>
                <a:spcPts val="800"/>
              </a:spcBef>
              <a:spcAft>
                <a:spcPts val="0"/>
              </a:spcAft>
              <a:buNone/>
            </a:pPr>
            <a:r>
              <a:rPr b="0" i="0" lang="en" sz="1900" u="none" cap="none" strike="noStrike">
                <a:solidFill>
                  <a:schemeClr val="lt1"/>
                </a:solidFill>
                <a:latin typeface="Arial"/>
                <a:ea typeface="Arial"/>
                <a:cs typeface="Arial"/>
                <a:sym typeface="Arial"/>
              </a:rPr>
              <a:t>Why do you think this is a good place to build a Spaceport?​</a:t>
            </a:r>
            <a:endParaRPr sz="1100"/>
          </a:p>
        </p:txBody>
      </p:sp>
      <p:sp>
        <p:nvSpPr>
          <p:cNvPr id="160" name="Google Shape;160;p28"/>
          <p:cNvSpPr txBox="1"/>
          <p:nvPr/>
        </p:nvSpPr>
        <p:spPr>
          <a:xfrm>
            <a:off x="626918" y="2874481"/>
            <a:ext cx="3009899" cy="530915"/>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500" u="sng" cap="none" strike="noStrike">
                <a:solidFill>
                  <a:schemeClr val="hlink"/>
                </a:solidFill>
                <a:latin typeface="Montserrat SemiBold"/>
                <a:ea typeface="Montserrat SemiBold"/>
                <a:cs typeface="Montserrat SemiBold"/>
                <a:sym typeface="Montserrat SemiBold"/>
                <a:hlinkClick r:id="rId3"/>
              </a:rPr>
              <a:t>Click this link to view our launchsite on a map.</a:t>
            </a:r>
            <a:endParaRPr b="0" i="0" sz="1500" u="none" cap="none" strike="noStrike">
              <a:solidFill>
                <a:schemeClr val="lt1"/>
              </a:solidFill>
              <a:latin typeface="Montserrat SemiBold"/>
              <a:ea typeface="Montserrat SemiBold"/>
              <a:cs typeface="Montserrat SemiBold"/>
              <a:sym typeface="Montserrat SemiBold"/>
            </a:endParaRPr>
          </a:p>
        </p:txBody>
      </p:sp>
      <p:pic>
        <p:nvPicPr>
          <p:cNvPr id="161" name="Google Shape;161;p28"/>
          <p:cNvPicPr preferRelativeResize="0"/>
          <p:nvPr/>
        </p:nvPicPr>
        <p:blipFill rotWithShape="1">
          <a:blip r:embed="rId4">
            <a:alphaModFix/>
          </a:blip>
          <a:srcRect b="0" l="0" r="0" t="0"/>
          <a:stretch/>
        </p:blipFill>
        <p:spPr>
          <a:xfrm>
            <a:off x="5167748" y="620207"/>
            <a:ext cx="2276800" cy="3903086"/>
          </a:xfrm>
          <a:prstGeom prst="rect">
            <a:avLst/>
          </a:prstGeom>
          <a:noFill/>
          <a:ln>
            <a:noFill/>
          </a:ln>
        </p:spPr>
      </p:pic>
      <p:sp>
        <p:nvSpPr>
          <p:cNvPr id="162" name="Google Shape;162;p28"/>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chemeClr val="lt1"/>
                </a:solidFill>
                <a:latin typeface="Arial"/>
                <a:ea typeface="Arial"/>
                <a:cs typeface="Arial"/>
                <a:sym typeface="Arial"/>
              </a:rPr>
              <a:t>Session 1 – Exploring Spaceports​</a:t>
            </a:r>
            <a:endParaRPr sz="1100"/>
          </a:p>
        </p:txBody>
      </p:sp>
      <p:grpSp>
        <p:nvGrpSpPr>
          <p:cNvPr id="163" name="Google Shape;163;p28"/>
          <p:cNvGrpSpPr/>
          <p:nvPr/>
        </p:nvGrpSpPr>
        <p:grpSpPr>
          <a:xfrm>
            <a:off x="286960" y="253278"/>
            <a:ext cx="916425" cy="237169"/>
            <a:chOff x="4556584" y="1013225"/>
            <a:chExt cx="2955633" cy="764912"/>
          </a:xfrm>
        </p:grpSpPr>
        <p:pic>
          <p:nvPicPr>
            <p:cNvPr id="164" name="Google Shape;164;p28"/>
            <p:cNvPicPr preferRelativeResize="0"/>
            <p:nvPr/>
          </p:nvPicPr>
          <p:blipFill rotWithShape="1">
            <a:blip r:embed="rId5">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65" name="Google Shape;165;p28"/>
            <p:cNvPicPr preferRelativeResize="0"/>
            <p:nvPr/>
          </p:nvPicPr>
          <p:blipFill rotWithShape="1">
            <a:blip r:embed="rId6">
              <a:alphaModFix/>
            </a:blip>
            <a:srcRect b="0" l="0" r="0" t="0"/>
            <a:stretch/>
          </p:blipFill>
          <p:spPr>
            <a:xfrm>
              <a:off x="4556584" y="1099097"/>
              <a:ext cx="950657" cy="679040"/>
            </a:xfrm>
            <a:prstGeom prst="rect">
              <a:avLst/>
            </a:prstGeom>
            <a:noFill/>
            <a:ln>
              <a:noFill/>
            </a:ln>
          </p:spPr>
        </p:pic>
        <p:cxnSp>
          <p:nvCxnSpPr>
            <p:cNvPr id="166" name="Google Shape;166;p28"/>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167" name="Google Shape;167;p28"/>
          <p:cNvGrpSpPr/>
          <p:nvPr/>
        </p:nvGrpSpPr>
        <p:grpSpPr>
          <a:xfrm>
            <a:off x="7912048" y="4760651"/>
            <a:ext cx="885368" cy="188600"/>
            <a:chOff x="4579219" y="1062895"/>
            <a:chExt cx="2932273" cy="624629"/>
          </a:xfrm>
        </p:grpSpPr>
        <p:pic>
          <p:nvPicPr>
            <p:cNvPr id="168" name="Google Shape;168;p28"/>
            <p:cNvPicPr preferRelativeResize="0"/>
            <p:nvPr/>
          </p:nvPicPr>
          <p:blipFill rotWithShape="1">
            <a:blip r:embed="rId7">
              <a:alphaModFix/>
            </a:blip>
            <a:srcRect b="0" l="0" r="0" t="0"/>
            <a:stretch/>
          </p:blipFill>
          <p:spPr>
            <a:xfrm>
              <a:off x="6096726" y="1062895"/>
              <a:ext cx="1414766" cy="582129"/>
            </a:xfrm>
            <a:prstGeom prst="rect">
              <a:avLst/>
            </a:prstGeom>
            <a:noFill/>
            <a:ln>
              <a:noFill/>
            </a:ln>
          </p:spPr>
        </p:pic>
        <p:pic>
          <p:nvPicPr>
            <p:cNvPr id="169" name="Google Shape;169;p28"/>
            <p:cNvPicPr preferRelativeResize="0"/>
            <p:nvPr/>
          </p:nvPicPr>
          <p:blipFill rotWithShape="1">
            <a:blip r:embed="rId8">
              <a:alphaModFix/>
            </a:blip>
            <a:srcRect b="0" l="0" r="0" t="0"/>
            <a:stretch/>
          </p:blipFill>
          <p:spPr>
            <a:xfrm>
              <a:off x="4579219" y="1197614"/>
              <a:ext cx="905386" cy="482002"/>
            </a:xfrm>
            <a:prstGeom prst="rect">
              <a:avLst/>
            </a:prstGeom>
            <a:noFill/>
            <a:ln>
              <a:noFill/>
            </a:ln>
          </p:spPr>
        </p:pic>
        <p:cxnSp>
          <p:nvCxnSpPr>
            <p:cNvPr id="170" name="Google Shape;170;p28"/>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175" name="Shape 175"/>
        <p:cNvGrpSpPr/>
        <p:nvPr/>
      </p:nvGrpSpPr>
      <p:grpSpPr>
        <a:xfrm>
          <a:off x="0" y="0"/>
          <a:ext cx="0" cy="0"/>
          <a:chOff x="0" y="0"/>
          <a:chExt cx="0" cy="0"/>
        </a:xfrm>
      </p:grpSpPr>
      <p:sp>
        <p:nvSpPr>
          <p:cNvPr id="176" name="Google Shape;176;p29"/>
          <p:cNvSpPr txBox="1"/>
          <p:nvPr/>
        </p:nvSpPr>
        <p:spPr>
          <a:xfrm>
            <a:off x="626919" y="2104314"/>
            <a:ext cx="1870428" cy="93487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900" u="none" cap="none" strike="noStrike">
                <a:solidFill>
                  <a:schemeClr val="lt1"/>
                </a:solidFill>
                <a:latin typeface="Arial"/>
                <a:ea typeface="Arial"/>
                <a:cs typeface="Arial"/>
                <a:sym typeface="Arial"/>
              </a:rPr>
              <a:t>Video tour of the site taken in October 2022.​</a:t>
            </a:r>
            <a:endParaRPr sz="1100"/>
          </a:p>
        </p:txBody>
      </p:sp>
      <p:sp>
        <p:nvSpPr>
          <p:cNvPr id="177" name="Google Shape;177;p29"/>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chemeClr val="lt1"/>
                </a:solidFill>
                <a:latin typeface="Arial"/>
                <a:ea typeface="Arial"/>
                <a:cs typeface="Arial"/>
                <a:sym typeface="Arial"/>
              </a:rPr>
              <a:t>Session 1 – Exploring Spaceports​</a:t>
            </a:r>
            <a:endParaRPr sz="1100"/>
          </a:p>
        </p:txBody>
      </p:sp>
      <p:grpSp>
        <p:nvGrpSpPr>
          <p:cNvPr id="178" name="Google Shape;178;p29"/>
          <p:cNvGrpSpPr/>
          <p:nvPr/>
        </p:nvGrpSpPr>
        <p:grpSpPr>
          <a:xfrm>
            <a:off x="286960" y="253278"/>
            <a:ext cx="916425" cy="237169"/>
            <a:chOff x="4556584" y="1013225"/>
            <a:chExt cx="2955633" cy="764912"/>
          </a:xfrm>
        </p:grpSpPr>
        <p:pic>
          <p:nvPicPr>
            <p:cNvPr id="179" name="Google Shape;179;p29"/>
            <p:cNvPicPr preferRelativeResize="0"/>
            <p:nvPr/>
          </p:nvPicPr>
          <p:blipFill rotWithShape="1">
            <a:blip r:embed="rId3">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80" name="Google Shape;180;p29"/>
            <p:cNvPicPr preferRelativeResize="0"/>
            <p:nvPr/>
          </p:nvPicPr>
          <p:blipFill rotWithShape="1">
            <a:blip r:embed="rId4">
              <a:alphaModFix/>
            </a:blip>
            <a:srcRect b="0" l="0" r="0" t="0"/>
            <a:stretch/>
          </p:blipFill>
          <p:spPr>
            <a:xfrm>
              <a:off x="4556584" y="1099097"/>
              <a:ext cx="950657" cy="679040"/>
            </a:xfrm>
            <a:prstGeom prst="rect">
              <a:avLst/>
            </a:prstGeom>
            <a:noFill/>
            <a:ln>
              <a:noFill/>
            </a:ln>
          </p:spPr>
        </p:pic>
        <p:cxnSp>
          <p:nvCxnSpPr>
            <p:cNvPr id="181" name="Google Shape;181;p29"/>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182" name="Google Shape;182;p29"/>
          <p:cNvGrpSpPr/>
          <p:nvPr/>
        </p:nvGrpSpPr>
        <p:grpSpPr>
          <a:xfrm>
            <a:off x="7912048" y="4760651"/>
            <a:ext cx="885368" cy="188600"/>
            <a:chOff x="4579219" y="1062895"/>
            <a:chExt cx="2932273" cy="624629"/>
          </a:xfrm>
        </p:grpSpPr>
        <p:pic>
          <p:nvPicPr>
            <p:cNvPr id="183" name="Google Shape;183;p29"/>
            <p:cNvPicPr preferRelativeResize="0"/>
            <p:nvPr/>
          </p:nvPicPr>
          <p:blipFill rotWithShape="1">
            <a:blip r:embed="rId5">
              <a:alphaModFix/>
            </a:blip>
            <a:srcRect b="0" l="0" r="0" t="0"/>
            <a:stretch/>
          </p:blipFill>
          <p:spPr>
            <a:xfrm>
              <a:off x="6096726" y="1062895"/>
              <a:ext cx="1414766" cy="582129"/>
            </a:xfrm>
            <a:prstGeom prst="rect">
              <a:avLst/>
            </a:prstGeom>
            <a:noFill/>
            <a:ln>
              <a:noFill/>
            </a:ln>
          </p:spPr>
        </p:pic>
        <p:pic>
          <p:nvPicPr>
            <p:cNvPr id="184" name="Google Shape;184;p29"/>
            <p:cNvPicPr preferRelativeResize="0"/>
            <p:nvPr/>
          </p:nvPicPr>
          <p:blipFill rotWithShape="1">
            <a:blip r:embed="rId6">
              <a:alphaModFix/>
            </a:blip>
            <a:srcRect b="0" l="0" r="0" t="0"/>
            <a:stretch/>
          </p:blipFill>
          <p:spPr>
            <a:xfrm>
              <a:off x="4579219" y="1197614"/>
              <a:ext cx="905386" cy="482002"/>
            </a:xfrm>
            <a:prstGeom prst="rect">
              <a:avLst/>
            </a:prstGeom>
            <a:noFill/>
            <a:ln>
              <a:noFill/>
            </a:ln>
          </p:spPr>
        </p:pic>
        <p:cxnSp>
          <p:nvCxnSpPr>
            <p:cNvPr id="185" name="Google Shape;185;p29"/>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pic>
        <p:nvPicPr>
          <p:cNvPr id="186" name="Google Shape;186;p29" title="Saxavord-site-tour-video.mp4">
            <a:hlinkClick r:id="rId7"/>
          </p:cNvPr>
          <p:cNvPicPr preferRelativeResize="0"/>
          <p:nvPr/>
        </p:nvPicPr>
        <p:blipFill>
          <a:blip r:embed="rId8">
            <a:alphaModFix/>
          </a:blip>
          <a:stretch>
            <a:fillRect/>
          </a:stretch>
        </p:blipFill>
        <p:spPr>
          <a:xfrm>
            <a:off x="3376322" y="1134650"/>
            <a:ext cx="5109722" cy="287421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191" name="Shape 191"/>
        <p:cNvGrpSpPr/>
        <p:nvPr/>
      </p:nvGrpSpPr>
      <p:grpSpPr>
        <a:xfrm>
          <a:off x="0" y="0"/>
          <a:ext cx="0" cy="0"/>
          <a:chOff x="0" y="0"/>
          <a:chExt cx="0" cy="0"/>
        </a:xfrm>
      </p:grpSpPr>
      <p:pic>
        <p:nvPicPr>
          <p:cNvPr descr="A screenshot of a computer&#10;&#10;Description automatically generated" id="192" name="Google Shape;192;p30"/>
          <p:cNvPicPr preferRelativeResize="0"/>
          <p:nvPr/>
        </p:nvPicPr>
        <p:blipFill rotWithShape="1">
          <a:blip r:embed="rId3">
            <a:alphaModFix/>
          </a:blip>
          <a:srcRect b="24321" l="23609" r="23571" t="21897"/>
          <a:stretch/>
        </p:blipFill>
        <p:spPr>
          <a:xfrm>
            <a:off x="258570" y="1009732"/>
            <a:ext cx="4909204" cy="3124037"/>
          </a:xfrm>
          <a:prstGeom prst="rect">
            <a:avLst/>
          </a:prstGeom>
          <a:noFill/>
          <a:ln>
            <a:noFill/>
          </a:ln>
        </p:spPr>
      </p:pic>
      <p:sp>
        <p:nvSpPr>
          <p:cNvPr id="193" name="Google Shape;193;p30"/>
          <p:cNvSpPr txBox="1"/>
          <p:nvPr/>
        </p:nvSpPr>
        <p:spPr>
          <a:xfrm>
            <a:off x="5413664" y="1212272"/>
            <a:ext cx="3176154" cy="2704586"/>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500" u="none" cap="none" strike="noStrike">
                <a:solidFill>
                  <a:schemeClr val="lt1"/>
                </a:solidFill>
                <a:latin typeface="Arial"/>
                <a:ea typeface="Arial"/>
                <a:cs typeface="Arial"/>
                <a:sym typeface="Arial"/>
              </a:rPr>
              <a:t>SaxaVord Spaceport is being built at the top of Shetland because there is a large area of open water above Shetland.</a:t>
            </a:r>
            <a:endParaRPr sz="1100"/>
          </a:p>
          <a:p>
            <a:pPr indent="0" lvl="0" marL="0" marR="0" rtl="0" algn="l">
              <a:spcBef>
                <a:spcPts val="800"/>
              </a:spcBef>
              <a:spcAft>
                <a:spcPts val="0"/>
              </a:spcAft>
              <a:buNone/>
            </a:pPr>
            <a:r>
              <a:rPr b="0" i="0" lang="en" sz="1500" u="none" cap="none" strike="noStrike">
                <a:solidFill>
                  <a:schemeClr val="lt1"/>
                </a:solidFill>
                <a:latin typeface="Arial"/>
                <a:ea typeface="Arial"/>
                <a:cs typeface="Arial"/>
                <a:sym typeface="Arial"/>
              </a:rPr>
              <a:t>This means that it is very safe and due to the island having a small population of around 650 people, we are far enough away from people to ensure that as few people as possible will be impacted by the rocket launches.</a:t>
            </a:r>
            <a:endParaRPr sz="1100"/>
          </a:p>
        </p:txBody>
      </p:sp>
      <p:sp>
        <p:nvSpPr>
          <p:cNvPr id="194" name="Google Shape;194;p30"/>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chemeClr val="lt1"/>
                </a:solidFill>
                <a:latin typeface="Arial"/>
                <a:ea typeface="Arial"/>
                <a:cs typeface="Arial"/>
                <a:sym typeface="Arial"/>
              </a:rPr>
              <a:t>Session 1 – Exploring Spaceports​</a:t>
            </a:r>
            <a:endParaRPr sz="1100"/>
          </a:p>
        </p:txBody>
      </p:sp>
      <p:grpSp>
        <p:nvGrpSpPr>
          <p:cNvPr id="195" name="Google Shape;195;p30"/>
          <p:cNvGrpSpPr/>
          <p:nvPr/>
        </p:nvGrpSpPr>
        <p:grpSpPr>
          <a:xfrm>
            <a:off x="286960" y="253278"/>
            <a:ext cx="916425" cy="237169"/>
            <a:chOff x="4556584" y="1013225"/>
            <a:chExt cx="2955633" cy="764912"/>
          </a:xfrm>
        </p:grpSpPr>
        <p:pic>
          <p:nvPicPr>
            <p:cNvPr id="196" name="Google Shape;196;p30"/>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97" name="Google Shape;197;p30"/>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198" name="Google Shape;198;p30"/>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199" name="Google Shape;199;p30"/>
          <p:cNvGrpSpPr/>
          <p:nvPr/>
        </p:nvGrpSpPr>
        <p:grpSpPr>
          <a:xfrm>
            <a:off x="7912048" y="4760651"/>
            <a:ext cx="885368" cy="188600"/>
            <a:chOff x="4579219" y="1062895"/>
            <a:chExt cx="2932273" cy="624629"/>
          </a:xfrm>
        </p:grpSpPr>
        <p:pic>
          <p:nvPicPr>
            <p:cNvPr id="200" name="Google Shape;200;p30"/>
            <p:cNvPicPr preferRelativeResize="0"/>
            <p:nvPr/>
          </p:nvPicPr>
          <p:blipFill rotWithShape="1">
            <a:blip r:embed="rId6">
              <a:alphaModFix/>
            </a:blip>
            <a:srcRect b="0" l="0" r="0" t="0"/>
            <a:stretch/>
          </p:blipFill>
          <p:spPr>
            <a:xfrm>
              <a:off x="6096726" y="1062895"/>
              <a:ext cx="1414766" cy="582129"/>
            </a:xfrm>
            <a:prstGeom prst="rect">
              <a:avLst/>
            </a:prstGeom>
            <a:noFill/>
            <a:ln>
              <a:noFill/>
            </a:ln>
          </p:spPr>
        </p:pic>
        <p:pic>
          <p:nvPicPr>
            <p:cNvPr id="201" name="Google Shape;201;p30"/>
            <p:cNvPicPr preferRelativeResize="0"/>
            <p:nvPr/>
          </p:nvPicPr>
          <p:blipFill rotWithShape="1">
            <a:blip r:embed="rId7">
              <a:alphaModFix/>
            </a:blip>
            <a:srcRect b="0" l="0" r="0" t="0"/>
            <a:stretch/>
          </p:blipFill>
          <p:spPr>
            <a:xfrm>
              <a:off x="4579219" y="1197614"/>
              <a:ext cx="905386" cy="482002"/>
            </a:xfrm>
            <a:prstGeom prst="rect">
              <a:avLst/>
            </a:prstGeom>
            <a:noFill/>
            <a:ln>
              <a:noFill/>
            </a:ln>
          </p:spPr>
        </p:pic>
        <p:cxnSp>
          <p:nvCxnSpPr>
            <p:cNvPr id="202" name="Google Shape;202;p30"/>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207" name="Shape 207"/>
        <p:cNvGrpSpPr/>
        <p:nvPr/>
      </p:nvGrpSpPr>
      <p:grpSpPr>
        <a:xfrm>
          <a:off x="0" y="0"/>
          <a:ext cx="0" cy="0"/>
          <a:chOff x="0" y="0"/>
          <a:chExt cx="0" cy="0"/>
        </a:xfrm>
      </p:grpSpPr>
      <p:pic>
        <p:nvPicPr>
          <p:cNvPr descr="A black and white logo&#10;&#10;Description automatically generated" id="208" name="Google Shape;208;p31"/>
          <p:cNvPicPr preferRelativeResize="0"/>
          <p:nvPr/>
        </p:nvPicPr>
        <p:blipFill rotWithShape="1">
          <a:blip r:embed="rId3">
            <a:alphaModFix/>
          </a:blip>
          <a:srcRect b="0" l="0" r="0" t="0"/>
          <a:stretch/>
        </p:blipFill>
        <p:spPr>
          <a:xfrm>
            <a:off x="657744" y="1516726"/>
            <a:ext cx="3914256" cy="2236564"/>
          </a:xfrm>
          <a:prstGeom prst="rect">
            <a:avLst/>
          </a:prstGeom>
          <a:noFill/>
          <a:ln>
            <a:noFill/>
          </a:ln>
        </p:spPr>
      </p:pic>
      <p:sp>
        <p:nvSpPr>
          <p:cNvPr id="209" name="Google Shape;209;p31"/>
          <p:cNvSpPr txBox="1"/>
          <p:nvPr/>
        </p:nvSpPr>
        <p:spPr>
          <a:xfrm>
            <a:off x="5413664" y="1212272"/>
            <a:ext cx="3176154" cy="280076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500" u="none" cap="none" strike="noStrike">
                <a:solidFill>
                  <a:schemeClr val="lt1"/>
                </a:solidFill>
                <a:latin typeface="Arial"/>
                <a:ea typeface="Arial"/>
                <a:cs typeface="Arial"/>
                <a:sym typeface="Arial"/>
              </a:rPr>
              <a:t>SaxaVord Spaceport will be working with their clients to launch Satellites into orbit. </a:t>
            </a:r>
            <a:endParaRPr sz="1100"/>
          </a:p>
          <a:p>
            <a:pPr indent="0" lvl="0" marL="0" marR="0" rtl="0" algn="l">
              <a:spcBef>
                <a:spcPts val="800"/>
              </a:spcBef>
              <a:spcAft>
                <a:spcPts val="0"/>
              </a:spcAft>
              <a:buNone/>
            </a:pPr>
            <a:r>
              <a:rPr b="0" i="0" lang="en" sz="1500" u="none" cap="none" strike="noStrike">
                <a:solidFill>
                  <a:schemeClr val="lt1"/>
                </a:solidFill>
                <a:latin typeface="Arial"/>
                <a:ea typeface="Arial"/>
                <a:cs typeface="Arial"/>
                <a:sym typeface="Arial"/>
              </a:rPr>
              <a:t>These clients will be coming from all over the world with their rockets and satellites to launch from the UK.</a:t>
            </a:r>
            <a:endParaRPr sz="1100"/>
          </a:p>
          <a:p>
            <a:pPr indent="0" lvl="0" marL="0" marR="0" rtl="0" algn="l">
              <a:spcBef>
                <a:spcPts val="800"/>
              </a:spcBef>
              <a:spcAft>
                <a:spcPts val="0"/>
              </a:spcAft>
              <a:buNone/>
            </a:pPr>
            <a:r>
              <a:rPr b="0" i="0" lang="en" sz="1500" u="none" cap="none" strike="noStrike">
                <a:solidFill>
                  <a:schemeClr val="lt1"/>
                </a:solidFill>
                <a:latin typeface="Arial"/>
                <a:ea typeface="Arial"/>
                <a:cs typeface="Arial"/>
                <a:sym typeface="Arial"/>
              </a:rPr>
              <a:t>The first client aiming to launch this year are called Rocket Factory Augsburg who have come all the way from Germany.</a:t>
            </a:r>
            <a:endParaRPr sz="1100"/>
          </a:p>
        </p:txBody>
      </p:sp>
      <p:sp>
        <p:nvSpPr>
          <p:cNvPr id="210" name="Google Shape;210;p31"/>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chemeClr val="lt1"/>
                </a:solidFill>
                <a:latin typeface="Arial"/>
                <a:ea typeface="Arial"/>
                <a:cs typeface="Arial"/>
                <a:sym typeface="Arial"/>
              </a:rPr>
              <a:t>Session 1 – Exploring Spaceports​</a:t>
            </a:r>
            <a:endParaRPr sz="1100"/>
          </a:p>
        </p:txBody>
      </p:sp>
      <p:grpSp>
        <p:nvGrpSpPr>
          <p:cNvPr id="211" name="Google Shape;211;p31"/>
          <p:cNvGrpSpPr/>
          <p:nvPr/>
        </p:nvGrpSpPr>
        <p:grpSpPr>
          <a:xfrm>
            <a:off x="286960" y="253278"/>
            <a:ext cx="916425" cy="237169"/>
            <a:chOff x="4556584" y="1013225"/>
            <a:chExt cx="2955633" cy="764912"/>
          </a:xfrm>
        </p:grpSpPr>
        <p:pic>
          <p:nvPicPr>
            <p:cNvPr id="212" name="Google Shape;212;p31"/>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13" name="Google Shape;213;p31"/>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214" name="Google Shape;214;p31"/>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215" name="Google Shape;215;p31"/>
          <p:cNvGrpSpPr/>
          <p:nvPr/>
        </p:nvGrpSpPr>
        <p:grpSpPr>
          <a:xfrm>
            <a:off x="7912048" y="4760651"/>
            <a:ext cx="885368" cy="188600"/>
            <a:chOff x="4579219" y="1062895"/>
            <a:chExt cx="2932273" cy="624629"/>
          </a:xfrm>
        </p:grpSpPr>
        <p:pic>
          <p:nvPicPr>
            <p:cNvPr id="216" name="Google Shape;216;p31"/>
            <p:cNvPicPr preferRelativeResize="0"/>
            <p:nvPr/>
          </p:nvPicPr>
          <p:blipFill rotWithShape="1">
            <a:blip r:embed="rId6">
              <a:alphaModFix/>
            </a:blip>
            <a:srcRect b="0" l="0" r="0" t="0"/>
            <a:stretch/>
          </p:blipFill>
          <p:spPr>
            <a:xfrm>
              <a:off x="6096726" y="1062895"/>
              <a:ext cx="1414766" cy="582129"/>
            </a:xfrm>
            <a:prstGeom prst="rect">
              <a:avLst/>
            </a:prstGeom>
            <a:noFill/>
            <a:ln>
              <a:noFill/>
            </a:ln>
          </p:spPr>
        </p:pic>
        <p:pic>
          <p:nvPicPr>
            <p:cNvPr id="217" name="Google Shape;217;p31"/>
            <p:cNvPicPr preferRelativeResize="0"/>
            <p:nvPr/>
          </p:nvPicPr>
          <p:blipFill rotWithShape="1">
            <a:blip r:embed="rId7">
              <a:alphaModFix/>
            </a:blip>
            <a:srcRect b="0" l="0" r="0" t="0"/>
            <a:stretch/>
          </p:blipFill>
          <p:spPr>
            <a:xfrm>
              <a:off x="4579219" y="1197614"/>
              <a:ext cx="905386" cy="482002"/>
            </a:xfrm>
            <a:prstGeom prst="rect">
              <a:avLst/>
            </a:prstGeom>
            <a:noFill/>
            <a:ln>
              <a:noFill/>
            </a:ln>
          </p:spPr>
        </p:pic>
        <p:cxnSp>
          <p:nvCxnSpPr>
            <p:cNvPr id="218" name="Google Shape;218;p31"/>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p:nvPr/>
        </p:nvSpPr>
        <p:spPr>
          <a:xfrm>
            <a:off x="0" y="0"/>
            <a:ext cx="9144953" cy="5143500"/>
          </a:xfrm>
          <a:custGeom>
            <a:rect b="b" l="l" r="r" t="t"/>
            <a:pathLst>
              <a:path extrusionOk="0" h="6858000" w="12193270">
                <a:moveTo>
                  <a:pt x="12193206" y="0"/>
                </a:moveTo>
                <a:lnTo>
                  <a:pt x="0" y="0"/>
                </a:lnTo>
                <a:lnTo>
                  <a:pt x="0" y="6858000"/>
                </a:lnTo>
                <a:lnTo>
                  <a:pt x="12193206" y="6858000"/>
                </a:lnTo>
                <a:lnTo>
                  <a:pt x="12193206" y="0"/>
                </a:lnTo>
                <a:close/>
              </a:path>
            </a:pathLst>
          </a:custGeom>
          <a:solidFill>
            <a:srgbClr val="162C5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descr="After several kilometers of highway and two ferries, the first stage of RFA ONE has successfully arrived at the SaxaVord Spaceport. There it was lifted onto the launch pad and is now being prepared for its hot fire campaign." id="225" name="Google Shape;225;p32" title="RFA ONE´s first stage arrived on the launch pad">
            <a:hlinkClick r:id="rId3"/>
          </p:cNvPr>
          <p:cNvPicPr preferRelativeResize="0"/>
          <p:nvPr/>
        </p:nvPicPr>
        <p:blipFill>
          <a:blip r:embed="rId4">
            <a:alphaModFix/>
          </a:blip>
          <a:stretch>
            <a:fillRect/>
          </a:stretch>
        </p:blipFill>
        <p:spPr>
          <a:xfrm>
            <a:off x="0" y="-534"/>
            <a:ext cx="9144950" cy="51440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33"/>
          <p:cNvSpPr/>
          <p:nvPr/>
        </p:nvSpPr>
        <p:spPr>
          <a:xfrm>
            <a:off x="0" y="0"/>
            <a:ext cx="4618201" cy="5143500"/>
          </a:xfrm>
          <a:prstGeom prst="rect">
            <a:avLst/>
          </a:prstGeom>
          <a:solidFill>
            <a:schemeClr val="dk1">
              <a:alpha val="8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1" name="Google Shape;231;p33"/>
          <p:cNvSpPr txBox="1"/>
          <p:nvPr/>
        </p:nvSpPr>
        <p:spPr>
          <a:xfrm>
            <a:off x="526604" y="3505200"/>
            <a:ext cx="3678774" cy="103105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n" sz="3800">
                <a:solidFill>
                  <a:schemeClr val="lt1"/>
                </a:solidFill>
                <a:latin typeface="Montserrat SemiBold"/>
                <a:ea typeface="Montserrat SemiBold"/>
                <a:cs typeface="Montserrat SemiBold"/>
                <a:sym typeface="Montserrat SemiBold"/>
              </a:rPr>
              <a:t>Mike Mongo</a:t>
            </a:r>
            <a:endParaRPr sz="1100"/>
          </a:p>
          <a:p>
            <a:pPr indent="0" lvl="0" marL="0" marR="0" rtl="0" algn="l">
              <a:lnSpc>
                <a:spcPct val="100000"/>
              </a:lnSpc>
              <a:spcBef>
                <a:spcPts val="0"/>
              </a:spcBef>
              <a:spcAft>
                <a:spcPts val="0"/>
              </a:spcAft>
              <a:buNone/>
            </a:pPr>
            <a:r>
              <a:rPr lang="en" sz="3800">
                <a:solidFill>
                  <a:schemeClr val="lt1"/>
                </a:solidFill>
                <a:latin typeface="Montserrat SemiBold"/>
                <a:ea typeface="Montserrat SemiBold"/>
                <a:cs typeface="Montserrat SemiBold"/>
                <a:sym typeface="Montserrat SemiBold"/>
              </a:rPr>
              <a:t>Live Lessons</a:t>
            </a:r>
            <a:endParaRPr sz="1100"/>
          </a:p>
        </p:txBody>
      </p:sp>
      <p:grpSp>
        <p:nvGrpSpPr>
          <p:cNvPr id="232" name="Google Shape;232;p33"/>
          <p:cNvGrpSpPr/>
          <p:nvPr/>
        </p:nvGrpSpPr>
        <p:grpSpPr>
          <a:xfrm>
            <a:off x="616921" y="2751573"/>
            <a:ext cx="2216725" cy="573684"/>
            <a:chOff x="4556584" y="1013225"/>
            <a:chExt cx="2955633" cy="764912"/>
          </a:xfrm>
        </p:grpSpPr>
        <p:pic>
          <p:nvPicPr>
            <p:cNvPr id="233" name="Google Shape;233;p33"/>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34" name="Google Shape;234;p33"/>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235" name="Google Shape;235;p33"/>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236" name="Google Shape;236;p33"/>
          <p:cNvGrpSpPr/>
          <p:nvPr/>
        </p:nvGrpSpPr>
        <p:grpSpPr>
          <a:xfrm>
            <a:off x="7912048" y="4760651"/>
            <a:ext cx="885368" cy="188600"/>
            <a:chOff x="4579219" y="1062895"/>
            <a:chExt cx="2932273" cy="624629"/>
          </a:xfrm>
        </p:grpSpPr>
        <p:pic>
          <p:nvPicPr>
            <p:cNvPr id="237" name="Google Shape;237;p33"/>
            <p:cNvPicPr preferRelativeResize="0"/>
            <p:nvPr/>
          </p:nvPicPr>
          <p:blipFill rotWithShape="1">
            <a:blip r:embed="rId6">
              <a:alphaModFix/>
            </a:blip>
            <a:srcRect b="0" l="0" r="0" t="0"/>
            <a:stretch/>
          </p:blipFill>
          <p:spPr>
            <a:xfrm>
              <a:off x="6096726" y="1062895"/>
              <a:ext cx="1414766" cy="582129"/>
            </a:xfrm>
            <a:prstGeom prst="rect">
              <a:avLst/>
            </a:prstGeom>
            <a:noFill/>
            <a:ln>
              <a:noFill/>
            </a:ln>
          </p:spPr>
        </p:pic>
        <p:pic>
          <p:nvPicPr>
            <p:cNvPr id="238" name="Google Shape;238;p33"/>
            <p:cNvPicPr preferRelativeResize="0"/>
            <p:nvPr/>
          </p:nvPicPr>
          <p:blipFill rotWithShape="1">
            <a:blip r:embed="rId7">
              <a:alphaModFix/>
            </a:blip>
            <a:srcRect b="0" l="0" r="0" t="0"/>
            <a:stretch/>
          </p:blipFill>
          <p:spPr>
            <a:xfrm>
              <a:off x="4579219" y="1197614"/>
              <a:ext cx="905386" cy="482002"/>
            </a:xfrm>
            <a:prstGeom prst="rect">
              <a:avLst/>
            </a:prstGeom>
            <a:noFill/>
            <a:ln>
              <a:noFill/>
            </a:ln>
          </p:spPr>
        </p:pic>
        <p:cxnSp>
          <p:nvCxnSpPr>
            <p:cNvPr id="239" name="Google Shape;239;p33"/>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